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462" r:id="rId3"/>
    <p:sldId id="2464" r:id="rId4"/>
    <p:sldId id="280" r:id="rId5"/>
    <p:sldId id="281" r:id="rId6"/>
    <p:sldId id="2475" r:id="rId7"/>
    <p:sldId id="2476" r:id="rId8"/>
    <p:sldId id="2477" r:id="rId9"/>
    <p:sldId id="2478" r:id="rId10"/>
    <p:sldId id="2480" r:id="rId11"/>
    <p:sldId id="2481" r:id="rId12"/>
    <p:sldId id="2482" r:id="rId13"/>
    <p:sldId id="2465" r:id="rId14"/>
    <p:sldId id="2483" r:id="rId15"/>
    <p:sldId id="2484" r:id="rId16"/>
    <p:sldId id="2485" r:id="rId17"/>
    <p:sldId id="2467" r:id="rId18"/>
    <p:sldId id="2486" r:id="rId19"/>
    <p:sldId id="2487" r:id="rId20"/>
    <p:sldId id="2492" r:id="rId21"/>
    <p:sldId id="2493" r:id="rId22"/>
    <p:sldId id="2494" r:id="rId23"/>
    <p:sldId id="2495" r:id="rId24"/>
    <p:sldId id="2496" r:id="rId25"/>
    <p:sldId id="2488" r:id="rId26"/>
    <p:sldId id="2497" r:id="rId27"/>
    <p:sldId id="2505" r:id="rId28"/>
    <p:sldId id="2506" r:id="rId29"/>
    <p:sldId id="2508" r:id="rId30"/>
    <p:sldId id="2466" r:id="rId31"/>
    <p:sldId id="2502" r:id="rId32"/>
    <p:sldId id="2425" r:id="rId33"/>
    <p:sldId id="2501" r:id="rId34"/>
    <p:sldId id="2498" r:id="rId35"/>
    <p:sldId id="2504" r:id="rId36"/>
    <p:sldId id="2460" r:id="rId37"/>
    <p:sldId id="2472" r:id="rId38"/>
    <p:sldId id="2503" r:id="rId39"/>
    <p:sldId id="2499" r:id="rId40"/>
    <p:sldId id="2463" r:id="rId41"/>
    <p:sldId id="336" r:id="rId42"/>
    <p:sldId id="337" r:id="rId43"/>
    <p:sldId id="245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87" d="100"/>
          <a:sy n="87" d="100"/>
        </p:scale>
        <p:origin x="102" y="630"/>
      </p:cViewPr>
      <p:guideLst/>
    </p:cSldViewPr>
  </p:slideViewPr>
  <p:notesTextViewPr>
    <p:cViewPr>
      <p:scale>
        <a:sx n="1" d="1"/>
        <a:sy n="1" d="1"/>
      </p:scale>
      <p:origin x="0" y="0"/>
    </p:cViewPr>
  </p:notesTextViewPr>
  <p:sorterViewPr>
    <p:cViewPr>
      <p:scale>
        <a:sx n="100" d="100"/>
        <a:sy n="100" d="100"/>
      </p:scale>
      <p:origin x="0" y="-89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8:50.053"/>
    </inkml:context>
    <inkml:brush xml:id="br0">
      <inkml:brushProperty name="width" value="0.1" units="cm"/>
      <inkml:brushProperty name="height" value="0.1" units="cm"/>
      <inkml:brushProperty name="color" value="#E71224"/>
      <inkml:brushProperty name="ignorePressure" value="1"/>
    </inkml:brush>
  </inkml:definitions>
  <inkml:trace contextRef="#ctx0" brushRef="#br0">5 1,'-2'90,"1"-9,4 29,-2-105,-1-1,1 0,0 0,0 0,0 0,0 0,1 0,0 0,0-1,0 1,0 0,0-1,1 0,-1 1,1-1,0 0,0 0,0-1,0 1,1-1,-1 1,1-1,3 1,9 4,0-1,0-1,0-1,1 0,9 0,46 13,-63-13,25 7,0 2,-1 1,-1 1,29 20,-46-26,0-1,1-1,0 0,1-1,-1 0,1-2,0 0,1-1,11 1,-21-3,0 1,0 0,0 0,-1 1,1 0,0 0,-1 1,0 0,0 0,0 1,5 4,5 6,0 2,-2 0,7 9,28 30,58 39,-45-43,-43-35,-15-13,0-1,0 1,0 0,-1 1,0-1,0 1,0 0,0 0,-1 0,0 0,0 1,0-1,0 1,-1-1,0 1,1 5,3 31,-2 1,-2 0,-1-1,-2 1,-3 1,0 67,4-77,0-1,3 0,0 0,9 29,-5-18,-2-1,-1 1,-3 0,-1 0,-3 14,0 44,5 34,1-25,-9 61,3-156,-1 1,-1-1,0 0,-1 0,-1-1,0 0,-1 0,-9 12,-24 52,34-62,-1 1,-1-1,0 0,-1-1,-1 0,-1-1,-3 4,-57 70,49-58,-2 0,-11 9,-14 8,21-21,1 0,1 1,2 2,1 1,1 1,1 1,-23 41,29-49,0 1,2 0,1 1,-5 14,-35 85,32-79,2 0,-3 15,15-41,-1-1,-1-1,-7 11,9-17,0 1,0 0,1 0,1 0,1 1,0-1,0 1,1 3,0 37,3 0,2 4,0-4,-4 54,-4-72,0-1,-7 18,-8 37,7-16,6-37,1 0,2 1,0 29,4-46,-1 1,-2 0,-4 17,-4 19,8-38,-1 0,-1 0,-5 8,4-10,1 1,0 0,-2 18,-3 38,2-20,3 1,1 39,5-69,-1-1,-1 0,-2 0,-4 20,1-8,3 0,1 0,2 1,3 34,0-3,-1-56,0 0,2 0,0 1,0-2,1 1,1 0,2 3,-1-3,-1 1,0 0,-1 1,-1-1,0 1,-1 1,0 445,-4-226,1-218,1-11,-1 1,1 0,0 0,1 0,0 0,0 0,1 0,-1-1,2 1,-1-1,1 1,0-1,1 0,0 0,1 1,1 2,-1 0,0 1,0 0,-1 0,-1 0,1 0,-1 5,0-2,1 0,1-1,0 1,6 11,2-3,1-1,1 0,1-1,4 4,-10-15,1-1,1 0,0 0,0-1,1-1,5 2,16 9,-21-9,-1-3,-1 1,1 0,-2 1,1 0,-1 1,0 0,0 0,-1 1,0 1,-1 0,0 0,-1 0,33 61,-26-44,2-1,0 0,2-1,7 7,-11-17,1-2,0 0,12 7,-16-13,-1 0,0 1,-1 0,0 0,0 1,-1 0,0 1,0 0,-1 0,-1 0,2 4,6 17,-2 1,-1 1,-2 0,-1 0,-1 1,-2 0,-1 13,-5 4,-2 1,-3-2,-9 41,5-36,2 0,3 0,1 10,6 465,-3-517,0 0,0-1,-1 1,-1 0,0-1,-1 0,0 1,-1-2,0 1,-1 0,0-1,-1 0,0-1,-1 1,0-2,-6 7,-16 13,-3 0,0-2,-1-2,-12 5,30-19,-12 11,1 0,1 2,-16 20,-47 41,16-19,-36 43,100-98,0 0,1 1,0 0,0 1,1-1,1 1,1 1,-1-1,2 1,0 0,1 0,0 0,0 7,-1 31,2 1,2-1,3 8,0 36,-4-32,0-8,6 54,-4-93,2 1,0-1,2 0,-1 0,2-1,0 1,1-1,4 5,16 24,-18-33,-1 1,-1-1,0 1,0 1,-2-1,0 1,0 0,-1 0,-1 1,0-1,-1 1,0 3,-6 429,1-410,-2 1,-1-1,-2 0,-8 23,-56 139,36-106,30-73,0 0,1 0,2 0,0 1,1 0,1 1,3 128,1-50,-5 46,-1-24,9 57,-4-163,0 0,2 0,0 0,0 0,2-1,0 0,3 4,13 24,22 31,-20-37,-2 0,7 21,-21-41,-1 0,0 0,-1 0,-1 1,-1 0,0 0,-2 1,0-1,0 1,-2 15,-1-2,2 1,2-1,0 0,5 13,1-9,0 0,-1 0,-2 1,-1-1,-1 22,-3-35,2 0,0 0,3 9,-1-7,-1-1,1 22,-4-31,2-1,0 1,0-1,1 0,1 0,0-1,1 1,2 2,1 3,-1 0,0 1,2 15,5 17,1 0,21 42,-1-3,-26-60,-1 1,-1 1,-2-1,-1 1,-2 4,2 59,-5 10,0-96,0 14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2"/>
    </inkml:context>
    <inkml:brush xml:id="br0">
      <inkml:brushProperty name="width" value="0.1" units="cm"/>
      <inkml:brushProperty name="height" value="0.1" units="cm"/>
      <inkml:brushProperty name="color" value="#E71224"/>
      <inkml:brushProperty name="ignorePressure" value="1"/>
    </inkml:brush>
  </inkml:definitions>
  <inkml:trace contextRef="#ctx0" brushRef="#br0">720 1,'-3'0,"1"1,0-1,0 1,0 0,-1 0,1-1,0 1,0 1,0-1,-2 2,-7 3,-50 23,-74 40,44-22,38-20,-16 14,49-30,0 0,-1-2,-11 4,24-10,6-3,0 1,0 0,1 0,-2 0,2 0,-1 0,0 1,0-1,1 1,-1-1,1 1,-1 0,1-1,0 1,-1-1,1 2,0-2,0 1,1 1,-1-1,-1 4,1 0,0 0,1 0,-1 0,1 0,1 3,-1-4,0 0,0 1,0-2,0 1,-1 0,1 0,-1 0,-1 0,1-1,-1 1,-2 4,-16 23,1 2,3 1,0 0,1 1,-3 22,11-29,1 1,2 0,1 0,1 1,2-1,1 6,7 11,-5-35,-1 1,0-1,-1 4,1 17,0-1,3 7,31 109,-36-144,6 29,-1 0,-2 1,-1 8,-1-24,1-1,3 16,-2-14,-1 0,0 12,-2 439,2-454,-1 0,2 0,1 0,0-1,1 1,4 10,7 20,-7-20,1 1,2-2,0 0,11 14,-12-17,0 1,-1 0,-1 1,-1-1,1 14,7 40,-3 9,-5-35,1 39,-9-69,2 0,0 0,1-1,1 1,1-1,1-1,7 18,110 206,-118-232,-1 1,-1-1,2 12,-2-8,1 2,1 0,1 0,2 5,-4-13,-1 0,-1 0,0 0,0 0,-1 0,0 9,-2 60,0-32,1-33,0-1,1 0,0 0,1 0,3 9,-3-15,0 0,0 0,1 0,0-1,0 1,0 0,1-2,0 2,0-1,0 0,4 2,9 8,1-1,10 5,-11-8,-1 0,0 2,9 9,-16-11,0 2,0-1,-1 2,0-1,-1 0,-1 2,0-1,3 13,-2-7,0-1,2 0,1-1,3 7,-8-20,-1 0,0 0,1-1,0 0,0 0,1 0,-1-1,0 1,1-1,0 0,0-1,1 0,0 2,0 0,1-1,-1 1,0 1,0 0,-1-1,2 3,-2-1,1 0,0-1,0 0,1 0,0 0,0-1,2 1,15 5,20 6,18 6,-57-19,0 0,-1 1,0 0,1 0,-1 0,3 4,-2-2,0-1,0 0,1-1,2 3,1-2,0 0,-1 1,0 0,0 1,0 0,-1 1,7 7,-4-3,1 0,0-2,1 1,12 7,27 22,-29-22,-18-15,-1 0,1 1,-2 0,2-1,-1 1,-1 0,2 3,0-2,-1 0,1 0,0 0,0-1,0 1,1-2,2 3,-1-2,0 1,-1 0,0 0,-1 0,3 4,54 67,-30-38,-26-32,0 1,0-1,-1 1,0 0,0 0,0 0,-2 1,1-1,2 7,36 143,-41-149,0 0,0-1,0 1,-1 0,0 0,-1 0,0-1,0 1,-1-1,0 1,0 0,-3 5,1 1,0 0,1 0,0 2,1 21,2-28,0 0,-1-1,0 1,-1 6,1-12,0 0,-1 0,1 0,0 0,0-1,-1 1,0 0,0 0,0-1,0 0,0 1,0-1,-1 0,1 0,-1 0,-5 3,-1 0,0 0,0-2,0 1,0-1,-1 0,-1-1,-28 11,36-12,-26 10,0 0,2 2,-1 1,-18 13,24-13,15-9,-1 0,0 1,1 0,0 0,0 0,-1 2,-3 5,0-1,1 0,0 1,1 0,0 1,-2 6,-13 22,18-32,0-1,0 1,1 0,1 0,0 0,-1 5,-4 21,1-11,2 1,1 0,1 0,1 0,2 7,1-16,-1-6,2 2,-1-2,1 1,1 0,1 3,-2-11,0-1,1 1,0 0,-1-1,1 1,0 0,0-1,1 0,-1 0,1 0,0 0,-1 0,2-1,-1 1,0-1,0 0,4 2,20 18,-22-18,0 0,1 1,-1-1,4 1,11 4,0 0,1-2,9 2,-12-3,0-1,-1 2,0 1,0 0,4 3,78 45,-23-15,-30-17,-30-17,0 1,10 7,-11-5,0-1,0 0,1-1,9 3,-18-8,1 2,0 0,0 0,-1 0,0 1,0 0,0 0,-1 1,30 24,-9-13,2-1,6 2,-35-19,6 4,0 0,0 0,-1 0,1 0,-2 1,1 0,4 5,27 41,-25-35,29 56,-17-34,-2 1,7 21,4 8,-28-59,-1 0,0 0,0 0,-2 0,1 0,-1 1,1 0,-1 0,1-1,1 0,0 0,3 8,4 2,0 0,-2 0,-1 0,-1 2,0-2,2 18,-3 0,-1-10,0 1,-2 18,-2-46,-1 30,2 0,2 0,3 18,-4-27,1 1,-3 0,0 19,-1-12,3 18,1-29,0 1,2-2,4 14,-2-7,9 9,-13-29,-1 0,0 1,0 0,0-1,0 1,0 0,-1 0,0 0,1 30,0-1,-4 31,0-1,2 42,0-92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12:21.629"/>
    </inkml:context>
    <inkml:brush xml:id="br0">
      <inkml:brushProperty name="width" value="0.05" units="cm"/>
      <inkml:brushProperty name="height" value="0.05" units="cm"/>
    </inkml:brush>
  </inkml:definitions>
  <inkml:trace contextRef="#ctx0" brushRef="#br0">5 8 640,'-5'-7'256,"5"14"-192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08:03.083"/>
    </inkml:context>
    <inkml:brush xml:id="br0">
      <inkml:brushProperty name="width" value="0.05" units="cm"/>
      <inkml:brushProperty name="height" value="0.05" units="cm"/>
    </inkml:brush>
  </inkml:definitions>
  <inkml:trace contextRef="#ctx0" brushRef="#br0">19 1 224,'-10'0'96,"1"0"-64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08:05.368"/>
    </inkml:context>
    <inkml:brush xml:id="br0">
      <inkml:brushProperty name="width" value="0.05" units="cm"/>
      <inkml:brushProperty name="height" value="0.05" units="cm"/>
    </inkml:brush>
  </inkml:definitions>
  <inkml:trace contextRef="#ctx0" brushRef="#br0">93 0 896,'-42'7'1463,"27"-3"583,15-4-2030,0 0 0,0 0-1,-1 0 1,1 0 0,0 0-1,0 1 1,-1-1 0,1 0 0,0 0-1,-1 0 1,1-1 0,0 1-1,0 0 1,-1 0 0,1 0-1,0 0 1,-1 0 0,1 0 0,0 0-1,0 0 1,-1 0 0,1-1-1,0 1 1,0 0 0,0 0-1,-1 0 1,1-1 0,0 1 0,0 0-1,0 0 1,-1 0 0,1-1-1,0 1 1,0 0 0,0-1-1,0 1 1,0 0 0,-1-1 24,1 1-1,0-1 1,0 1-1,0 0 1,-1-1 0,1 1-1,0 0 1,0-1 0,-1 1-1,1 0 1,0-1 0,-1 1-1,1 0 1,0 0-1,-1-1 1,1 1 0,0 0-1,-1 0 1,1 0 0,-1 0-1,1-1 1,0 1 0,-1 0-1,1 0 1,-1 0 0,1 0-1,-1 0 1,-16 0-1171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9:31.731"/>
    </inkml:context>
    <inkml:brush xml:id="br0">
      <inkml:brushProperty name="width" value="0.1" units="cm"/>
      <inkml:brushProperty name="height" value="0.1" units="cm"/>
      <inkml:brushProperty name="color" value="#E71224"/>
      <inkml:brushProperty name="ignorePressure" value="1"/>
    </inkml:brush>
  </inkml:definitions>
  <inkml:trace contextRef="#ctx0" brushRef="#br0">3378 0,'1'58,"-3"1,-3-1,-5 20,5-46,2 1,1 25,-1 14,2-65,0 0,0-1,-1 1,0-1,-1 1,1-1,-1 0,0 0,-1 0,1-1,-1 1,0-1,-1 1,-13 14,-2-1,-16 13,20-18,0 1,1 0,0 1,0 1,-37 60,19-28,-2-2,-1-1,-7 3,8-13,-33 25,55-51,0 0,0-1,-1-1,0 0,0-1,-1-1,-12 4,-8 1,-20 6,0-3,-22 2,62-12,1 0,0 1,1 1,-1 0,1 1,0 0,0 1,-6 5,-50 27,-57 11,67-30,-24 15,66-26,1 0,0 1,1 0,0 2,-56 38,-96 37,141-72,1 0,0 2,1 1,2 1,-1 2,2 0,-4 6,-46 46,-23 0,4-4,82-60,0 1,0-1,1 1,1 0,0 1,0-1,2 1,-1 0,1 1,-2 11,-19 49,-14 3,-20 28,6-11,-22 29,-88 109,63-93,-59 100,149-222,-40 65,3 1,-27 71,-1 17,29-84,34-66,1 0,0 1,2 0,-6 18,4-9,0 0,-2-1,-1 0,-12 16,10-14,2 1,1 0,2 2,-3 15,2-4,2 2,2-1,3 2,1-1,3 27,1-35,-1-5,2 0,2 1,5 28,-6-53,1 1,0-1,1 0,-1 0,2 0,0-1,0 1,1-1,0 0,0-1,1 1,0-1,0-1,5 4,-1-1,0 0,0 1,-1 0,-1 1,0-1,-1 2,0-1,-1 1,0 1,-1-1,0 1,-1 0,-1 1,3 15,-2 1,0 1,-3-1,0 0,-3 20,0 201,1-228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9:11.434"/>
    </inkml:context>
    <inkml:brush xml:id="br0">
      <inkml:brushProperty name="width" value="0.1" units="cm"/>
      <inkml:brushProperty name="height" value="0.1" units="cm"/>
      <inkml:brushProperty name="color" value="#E71224"/>
      <inkml:brushProperty name="ignorePressure" value="1"/>
    </inkml:brush>
  </inkml:definitions>
  <inkml:trace contextRef="#ctx0" brushRef="#br0">761 1,'-1'32,"2"0,1 0,2 0,1-1,1 1,2-1,1 1,-6-24,0 0,1 0,-1 0,2 0,-1 0,1-1,0 0,0 0,1 0,0-1,1 0,-1 0,1 0,0-1,0 0,1-1,-1 1,1-1,0-1,1 0,-1 0,0 0,1-1,-1 0,1-1,0 0,6 0,-4 0,27 0,1 2,0 2,1 2,-28-4,0 0,0 1,-1 0,0 1,0 0,0 1,-1 0,1 0,-1 1,-1 1,8 7,107 92,-89-79,-29-22,0-1,0 1,-1 1,0-1,0 1,0 0,-1 0,0 0,0 0,-1 1,1 0,-2-1,1 1,-1 0,0 4,1 15,0 0,-2 0,-1 0,-2 3,1-6,0 1,2-1,1 0,1 0,1 2,6 26,-3 1,0 23,8 56,0-37,-3 0,-5 0,-4 0,-7 40,-25 111,25-211,-1 0,-3-1,-4 15,7-35,1 0,-2 0,0-1,0 0,-1 0,-1-1,0 0,-1 0,-6 6,-57 67,57-64,-2-1,0 0,-1-1,-1-1,0-1,-5 2,1-4,-6 6,-1-1,0-1,-2-2,0-1,-23 7,-7 4,49-20,-1 0,0-1,0-1,-4 1,-16 4,1 1,0 2,0 1,2 2,0 1,1 1,1 1,0 2,2 1,1 2,-8 8,-18 8,44-35,0 1,0-1,0 1,1 1,0-1,0 1,0 1,-2 4,-53 75,32-47,1 1,-1 9,-8 26,-23 66,50-113,2-1,0 0,2 0,-2 28,2-19,-1-1,-2 5,3-14,1 1,2-1,1 1,1 1,1 9,-3 32,2-52,-1-1,-1 0,-1 0,-5 14,-13 49,16-7,2 2,4-1,4 31,0 31,-3 283,1-410,0 1,0 0,0-1,1 0,1 1,0-1,0 0,0 0,1 0,1-1,0 1,0-1,0 0,2 1,6 7,1-1,1 0,0-1,1-1,0-1,3 2,0 0,-2 1,0 1,6 7,12 12,9 16,-34-38,1 0,-1-1,12 9,94 84,-81-70,-31-30,0 0,1 0,-1 0,1-1,0 0,1 0,-1 0,1 0,-1-1,1 0,0-1,6 3,21 4,1-1,0-2,30 1,133 20,-188-26,0 1,0 0,0 0,0 1,0 0,-1 1,0 0,0 0,0 1,0 0,3 2,8 9,0 1,-1 1,5 8,-6-8,1 0,0-1,17 12,-8-11,-23-17,0 1,-1 0,1 0,-1 1,0-1,1 1,-1 0,0 0,0 0,-1 0,1 0,-1 1,1-1,-1 1,0-1,-1 1,1 0,0 0,-1 0,0 0,0 1,6 36,-2 1,-2 0,-2 0,-2 1,-3 19,0 50,4-55,1-18,-1 1,-2-1,-2 0,-8 36,7-53,2 2,1-1,1 0,1 11,0-12,0 0,-2 0,0 1,-6 18,-26 148,28-162,-1-1,-2 0,-7 16,11-32,-1 1,0-1,-1 0,0 0,0 0,-1-1,0-1,-1 1,-6 4,-8 8,1 1,1 1,1 1,-11 17,6-8,5-11,0 0,-2-2,0 0,-21 13,10-7,-29 28,53-45,0 0,0 1,1 0,0 0,1 0,0 1,1 0,0 1,0-1,2 1,-2 5,-4 12,-2 1,-6 10,7-17,0 1,2 0,1 0,0 8,-66 257,68-254,1 0,1 1,2-1,2 1,1 0,2 2,0 53,-3-57,3 1,0-1,3 0,1 0,1-1,2 0,1 0,7 12,-12-33,1-1,0 0,1 0,1-1,-1 0,1-1,1 1,0-2,0 1,2 0,15 10,1-2,0 0,17 6,61 16,-6-2,-75-28,0-1,1 0,26 3,39 11,-45-9,-30-10,0 2,0 0,-1 1,1 1,5 4,161 85,-178-94,0 0,0 1,0 0,0 0,-1 0,1 0,-1 1,0-1,0 1,0 0,-1 0,1 0,-1 0,26 63,0-3,-18-50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9:55.763"/>
    </inkml:context>
    <inkml:brush xml:id="br0">
      <inkml:brushProperty name="width" value="0.1" units="cm"/>
      <inkml:brushProperty name="height" value="0.1" units="cm"/>
      <inkml:brushProperty name="color" value="#E71224"/>
      <inkml:brushProperty name="ignorePressure" value="1"/>
    </inkml:brush>
  </inkml:definitions>
  <inkml:trace contextRef="#ctx0" brushRef="#br0">1316 1,'-5'0,"1"1,0 0,0 0,0 1,0 0,0-1,0 1,0 0,0 1,-3 2,-13 7,-91 41,-137 72,82-38,70-38,-31 25,91-53,-1-2,-1-2,-21 7,45-19,10-4,1 1,-1-1,1 1,-1 0,1 0,-1 0,1 1,0-1,0 1,0 0,1 0,-1 0,1 0,-1 0,1 0,0 1,0-1,0 1,1 0,-1 1,-1 6,1 0,1 0,0 0,0 0,1 0,1 5,0-7,-1 0,0 1,0-1,-1 0,0 0,0-1,-1 1,0 0,-1 0,0-1,-4 8,-30 44,3 2,3 1,2 1,3 2,-8 40,21-52,3 0,2 1,2 1,3-1,3 1,2 9,12 21,-8-63,-2 0,-1 0,0 6,-1 30,2 0,6 13,55 199,-64-265,10 55,-2 0,-4 0,-1 16,-2-44,1-1,6 28,-3-26,-2 1,0 21,-5 804,4-831,0 1,2-1,2 0,0-1,2 1,9 18,10 37,-11-35,2-1,2-2,2 0,18 25,-20-30,-1 0,-2 2,-2 0,-2 0,4 25,10 73,-3 15,-11-62,2 71,-15-127,2 0,1 0,2 0,1-1,2 0,2-1,13 30,201 379,-217-424,-1 0,-1 0,3 20,-3-14,2 5,1-1,1 1,6 7,-10-23,-1 1,-1-1,0 1,-1 0,0 0,-1 16,-4 109,-1-58,3-61,1-1,1 1,0-1,2 0,5 15,-6-26,1 0,0 0,1 0,0-1,1 1,0-1,1-1,0 1,1-1,-1 0,7 4,18 14,1-1,18 9,-20-15,-2 1,0 2,16 17,-28-19,0 2,-1 0,-1 1,-1 0,-1 1,-1 1,-2 0,7 24,-5-14,2-1,2-1,1 0,8 11,-17-36,0 0,0 0,1-1,0 0,0-1,1 0,0-1,0 0,1 0,-1-1,1 0,1-1,2 2,-1 1,1 0,-1 0,0 1,-1 1,0 0,2 3,-2-1,0 0,1-1,0-1,1 0,0 0,1-2,4 2,27 10,35 9,35 13,-105-36,-1 1,0 1,0 0,0 0,-1 1,6 7,-4-5,0-1,0 1,1-2,6 4,0-3,0 1,-1 1,-1 0,0 1,0 1,-1 1,12 14,-6-6,0-1,2-1,0-1,23 14,49 41,-53-41,-33-28,-1 1,0 0,-1 1,1 0,-1 0,-1 0,4 5,-2-2,0-1,1 0,0 0,0-1,1 0,0-1,6 3,-4-2,0 1,-1-1,0 2,-1-1,5 7,97 123,-52-68,-49-60,0 0,-1 1,0 0,-1 1,0 0,-1 0,-1 1,0 0,4 12,65 261,-73-273,-1 0,-1 0,0 0,-1 1,0-1,-1 0,-1 0,0 0,-1 0,-1 0,0 0,-5 10,1 1,1 1,2 0,-1 4,3 36,3-49,0-1,-2 0,1 0,-4 11,3-22,0 1,0-1,0 1,-1-1,1 0,-1 0,0 0,-1 0,1-1,-1 1,0-1,0 0,-1 0,1 0,-2 0,-9 5,-1 0,0-1,0-1,-1 0,0-2,0 0,-3 0,-52 18,67-21,-49 17,2 2,1 3,0 2,-32 23,43-23,26-17,-1 0,1 1,1 1,0 0,1 1,-2 2,-7 10,1-2,1 0,1 2,2 0,0 1,-4 11,-25 42,34-61,0 0,1 1,1 0,1 1,1 0,-2 8,-8 38,3-18,3 0,2 0,2 1,1 0,3 12,3-29,-1-10,2 1,0-1,1 1,1-1,2 7,-2-21,-1 0,1 0,0 0,0-1,0 1,1-1,0 0,1 0,-1 0,1-1,0 0,0 0,1 0,0 0,-1-1,2 0,4 3,40 32,-42-31,0 0,1 0,-1-1,8 3,19 7,1-1,1-3,18 4,-24-7,1 0,-1 3,-1 0,0 2,8 6,142 81,-43-27,-53-32,-56-30,0 2,18 12,-20-8,1-2,0-1,1-1,16 4,-31-12,1 1,-1 1,0 0,-1 1,0 0,0 1,-1 0,0 2,54 44,-17-24,3-2,12 4,-63-35,10 7,0 0,-1 0,0 1,0 0,-1 1,0 0,7 9,50 75,-47-63,55 102,-32-63,-4 2,13 39,8 15,-52-110,-1 2,-1-1,0 1,-2-1,0 1,0 2,-1-2,1 1,1-1,1 0,0 0,7 14,6 3,-1 0,-2 2,-2-1,-1 2,-2-1,4 32,-4-1,-2-17,-2 0,-2 34,-4-83,-1 54,3 0,2 0,7 31,-6-47,-1 1,-3 0,-2 35,0-21,4 32,3-53,0 1,2-2,10 25,-5-13,15 15,-23-51,-1 0,1 0,-2 1,1-1,-1 1,0 0,-1 0,0 1,3 53,-3 0,-5 56,0-3,3 79,0-171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12:21.629"/>
    </inkml:context>
    <inkml:brush xml:id="br0">
      <inkml:brushProperty name="width" value="0.05" units="cm"/>
      <inkml:brushProperty name="height" value="0.05" units="cm"/>
    </inkml:brush>
  </inkml:definitions>
  <inkml:trace contextRef="#ctx0" brushRef="#br0">5 8 640,'-5'-7'256,"5"14"-192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12:21.629"/>
    </inkml:context>
    <inkml:brush xml:id="br0">
      <inkml:brushProperty name="width" value="0.05" units="cm"/>
      <inkml:brushProperty name="height" value="0.05" units="cm"/>
    </inkml:brush>
  </inkml:definitions>
  <inkml:trace contextRef="#ctx0" brushRef="#br0">5 8 640,'-5'-7'256,"5"14"-192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1"/>
    </inkml:context>
    <inkml:brush xml:id="br0">
      <inkml:brushProperty name="width" value="0.1" units="cm"/>
      <inkml:brushProperty name="height" value="0.1" units="cm"/>
      <inkml:brushProperty name="color" value="#E71224"/>
      <inkml:brushProperty name="ignorePressure" value="1"/>
    </inkml:brush>
  </inkml:definitions>
  <inkml:trace contextRef="#ctx0" brushRef="#br0">3 1,'-1'49,"1"-5,1 17,0-59,-1 1,0-1,1 0,-1 0,1 0,-1 0,2 1,-1-1,0 0,0 0,0 0,0 0,1-1,-1 1,0 0,1 0,0-1,-1 0,1 1,0-1,0 1,0-1,2 0,5 3,-1 0,1-2,0 1,0-1,5 0,26 7,-35-7,13 4,1 1,-1 1,-1 0,17 11,-26-14,0 0,1-1,0-1,0 1,0-1,0-1,0 0,1 0,6 0,-12-1,1 0,-1 0,0 0,0 1,1-1,-1 1,0 0,0 0,-1 1,1-1,3 3,2 3,0 2,0-1,3 5,15 17,32 21,-24-24,-25-19,-7-6,0-2,0 1,-1 1,1-1,-1 1,0-1,0 1,0 0,0 0,0-1,-1 2,1-2,0 2,-1-2,0 2,0 2,3 17,-2 0,-1 1,-1-1,0 0,-2 1,0 37,2-43,0 0,1 0,1 1,4 14,-2-9,-1 0,-1 0,-1 0,-1 0,-2 8,0 24,3 18,1-13,-5 33,1-86,0 2,-1-1,1-1,-2 1,0-1,1 0,-2 1,-4 5,-13 30,18-35,-1 1,0-1,0 0,0 0,-1 0,-1-1,-1 2,-31 39,26-32,0 0,-7 5,-7 4,11-11,0 0,2 0,0 1,1 1,0 1,1 0,-12 22,15-26,0 0,2 0,-1 1,-1 8,-20 45,17-42,2 0,-2 8,8-23,-1 0,1 0,-5 5,5-9,0 1,0-1,1 1,0 0,1 0,0 0,0 0,0 2,0 20,2 0,2 2,-1-2,-2 30,-3-40,1 0,-4 9,-5 21,5-9,2-20,2-1,0 2,0 15,3-25,-2 1,0-1,-2 10,-3 10,5-20,-1-1,0 1,-3 4,2-6,1 1,0 0,-2 10,-1 20,1-10,2 0,0 21,3-37,0-1,-1 1,-1-1,-3 11,1-4,2 0,1-1,0 2,2 18,0-2,0-31,-1 1,2 0,0 0,-1-1,1 1,1-1,1 3,-1-3,0 2,0-1,-1 0,0 1,-1-1,0 2,0 242,-2-123,1-119,0-6,-1 0,1 1,0-1,1 1,-1-1,1 0,0 1,-1-2,2 2,-1-1,1 0,-1 0,2 0,-1 0,1 0,0 1,0 1,-1 0,1 0,-1 0,0 0,0 0,0 3,-1-2,2 1,-1-1,1 1,3 5,1-1,1 0,0-1,1 0,2 2,-6-8,1 0,1-1,-1 1,1-2,0 1,3 0,8 5,-11-4,0-3,-1 2,1-1,-2 1,1 0,0 0,-1 0,0 1,0 0,0 0,0 1,-1-1,0 1,18 32,-15-23,2-1,0 1,1-2,3 5,-5-10,0-1,1 0,5 4,-8-7,0 0,-1 0,0 0,0 1,0 0,-1 0,1 0,-1 1,0-1,-1 1,2 1,2 10,0 1,-1 0,-1 0,-1 0,0 0,-1 1,-1 7,-3 2,0 0,-3-1,-4 23,3-20,0 0,3 0,-1 6,5 254,-3-283,0 0,1-1,-1 2,-1-1,1-1,-2 1,1 0,-1-1,1 0,-2 1,1-1,-1 0,0-1,0 2,0-3,-4 5,-8 7,-2 0,0-1,-1-2,-6 4,16-11,-6 6,0 0,1 1,-9 11,-26 22,9-9,-19 22,54-53,0 0,0 1,1-1,0 1,0 0,1 0,0 1,0-1,0 0,1 1,1 0,-1-1,0 5,0 16,1 1,1 0,2 4,-1 19,-1-17,-1-4,4 29,-3-51,2 1,0-1,0 1,1-1,0 0,0 0,1 0,2 2,9 14,-10-19,-1 1,0 0,0 0,0 1,-2-1,1 0,0 1,-1 0,0 0,-1 0,0 0,0 2,-3 234,1-224,-2 1,0-1,-2 1,-4 11,-30 77,19-58,17-40,0 0,0 0,1 0,1 0,0 1,0 0,2 70,1-28,-3 26,-1-13,5 31,-1-89,-1-1,1 1,0 0,0 0,2-1,-1 0,2 2,7 14,12 16,-11-19,-1-1,4 12,-12-23,0 0,0 0,-1 1,0 0,-1-1,0 1,-1 1,0-2,1 2,-2 7,-1 0,2 0,0-1,1 1,2 7,1-6,0 1,-1 0,0 0,-2 0,1 11,-3-18,2-1,-1 1,3 5,-2-5,1 0,-1 12,-1-16,1-2,-1 2,1-2,0 1,1-1,-1 1,2-1,0 2,1 1,-1 1,1 0,0 8,3 9,1 1,11 22,0-1,-14-33,-1 0,-1 1,-1 0,0 0,-1 2,0 33,-2 5,0-53,0 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3"/>
    </inkml:context>
    <inkml:brush xml:id="br0">
      <inkml:brushProperty name="width" value="0.1" units="cm"/>
      <inkml:brushProperty name="height" value="0.1" units="cm"/>
      <inkml:brushProperty name="color" value="#E71224"/>
      <inkml:brushProperty name="ignorePressure" value="1"/>
    </inkml:brush>
  </inkml:definitions>
  <inkml:trace contextRef="#ctx0" brushRef="#br0">1847 0,'1'32,"-3"0,0 0,-4 10,4-24,0 0,1 14,-1 7,2-35,-1 0,0-1,0 1,0-1,0 1,0-1,-1 0,0 1,0-1,0 0,0 0,0 0,-1 0,-6 8,-2-1,-9 8,11-11,0 2,1-1,0 1,0 0,-21 33,11-15,-1-2,0 1,-5 0,5-6,-18 13,30-27,-1-1,1 0,0 0,-1-1,0 0,0-1,-7 3,-4 0,-11 3,0-1,-12 0,34-5,0-1,1 0,-1 2,1-1,0 1,0 0,-1 0,-2 3,-28 15,-31 6,37-17,-13 9,35-14,2-1,-1 1,1 0,0 1,-31 21,-53 20,78-39,1 0,-1 1,1 0,1 1,-1 1,2 0,-3 3,-25 26,-12-1,2-2,44-32,1 0,-1-1,2 1,-1 0,1 1,0-1,1 1,-1-1,1 1,-2 6,-9 27,-9 2,-10 15,3-7,-12 17,-48 59,34-50,-32 54,82-121,-22 35,1 1,-15 39,0 9,16-46,19-36,0-1,0 2,1-1,-3 11,2-6,0 1,-2-2,1 1,-7 9,5-8,1 0,1 1,1 0,-2 9,2-2,0 0,2 1,1 0,1 0,2 14,0-19,-1-2,2 0,0 0,4 15,-4-28,0 0,1-1,0 1,0-1,0 0,1 0,0 1,0-1,1 0,-1-1,1 1,-1-1,1 0,3 2,-1 0,0-1,0 1,-1 0,0 1,0-1,0 1,-1-1,0 2,0-1,-1 0,0 1,0 0,-1 0,2 8,-1 1,-1 1,-1-1,1 0,-3 10,0 111,1-125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4"/>
    </inkml:context>
    <inkml:brush xml:id="br0">
      <inkml:brushProperty name="width" value="0.1" units="cm"/>
      <inkml:brushProperty name="height" value="0.1" units="cm"/>
      <inkml:brushProperty name="color" value="#E71224"/>
      <inkml:brushProperty name="ignorePressure" value="1"/>
    </inkml:brush>
  </inkml:definitions>
  <inkml:trace contextRef="#ctx0" brushRef="#br0">417 1,'-1'17,"2"1,0-1,1 1,1-1,0 0,1 0,1 1,-3-14,-1 1,2-1,-2 0,2 1,-1-1,1 0,0 0,-1 0,2-1,-1 1,1-1,-1 0,1 1,0-2,0 1,0-1,0 1,0-1,0 0,1-1,0 1,-1 0,1-1,-1 0,1-1,0 1,3 0,-2-1,15 1,1 0,-1 2,1 1,-16-3,1 1,-1 0,0 0,0 1,1 0,-1 0,-1 1,1-1,-1 1,0 0,5 4,57 51,-47-44,-17-12,0 0,0 0,0 1,0-1,0 1,-1 0,1 0,-1 0,0 0,0 0,0 0,-1 0,1 0,-1 1,0 1,0 9,1 0,-1 0,-1-1,-2 3,2-4,-1 1,2-1,0 0,1 0,0 1,3 15,-1 0,0 12,4 31,0-20,-1 0,-3 0,-3 0,-3 22,-14 60,14-114,-1-1,-1-1,-3 9,5-19,0-1,-2 1,1-1,0 0,-1 0,0 0,-1 0,0-1,-3 4,-31 36,30-34,0-1,0 0,-1-1,0 0,-1-1,-2 2,1-3,-4 3,-1 0,1 0,-2-2,1 0,-13 3,-4 3,27-11,-1 0,0-1,1 0,-3 0,-9 3,1 0,0 1,0 0,1 2,0 0,1 1,0 1,0 0,2 1,-1 1,-3 5,-11 4,25-20,0 2,-1-2,1 2,0-1,0 1,0 0,0 0,0 2,-30 42,17-26,1 0,0 6,-5 13,-12 37,27-62,1-1,0 0,1 1,-1 14,1-10,0 0,-1 3,1-9,0 2,2-2,1 2,0 0,0 4,-1 19,1-30,-1 1,0-1,-1 0,-2 8,-8 27,9-4,2 1,1-1,3 18,-1 16,-1 155,1-224,-1 1,1-1,-1 0,2 0,-1 0,1 0,-1 0,1 0,0 0,1 0,0-1,0 1,-1-1,2 1,3 4,1-1,0 0,0 0,1-1,0 0,1 0,1 1,-2 0,0 1,4 3,6 8,5 7,-19-19,1-1,0-1,6 6,51 45,-44-38,-16-16,-1 0,1-1,-1 1,0-1,1 1,0-1,0 0,0 0,0 0,0-1,1 1,2 0,12 3,1 0,0-2,16 1,72 10,-102-13,0 0,0 0,0 0,0 1,0 0,-1 0,1 0,-1 0,0 1,1 0,1 0,4 6,0 0,0 1,3 4,-4-4,1 0,0-1,9 7,-4-6,-13-9,0 0,0 0,0 0,0 1,-1-1,1 0,0 1,0 0,-1-1,0 1,1 0,-1 0,1-1,-1 2,0-2,0 1,0 1,0-1,-1 0,1 0,-1 1,4 19,-1 1,-1 0,-2 0,0 1,-3 10,1 27,2-30,1-10,-1 1,-1 0,-2-1,-3 20,3-29,2 1,-1 0,2-1,0 7,0-7,0 0,-1 0,0 0,-4 11,-13 80,14-88,1-1,-2 0,-4 9,6-17,0 0,0-1,-1 1,0-1,0 1,0-1,-1-1,1 1,-5 2,-3 4,0 2,0-1,1 1,-6 10,4-5,2-6,0 0,-1-1,0 0,-12 7,6-4,-16 15,29-24,0 0,1 1,-1-1,1 1,0-1,0 1,1 0,0 1,-1-1,2 0,-1 4,-3 5,0 2,-4 5,4-10,0 1,1 1,1-1,-1 4,-35 141,36-139,2 0,0 1,0-1,2 1,1 0,1 0,-1 30,-1-31,2 0,0-1,1 1,1 0,0-1,2 0,0 0,3 6,-5-17,0-1,-1 0,2 0,0-1,-1 1,1-1,0 0,1 0,-1 0,2 0,8 5,0-1,0 1,10 2,33 9,-3 0,-42-16,1-1,0 0,14 2,22 6,-25-5,-16-5,0 1,0 0,-1 0,1 1,2 2,89 46,-98-51,0 0,0 1,0 0,1-1,-2 1,1 0,0 0,0-1,-1 2,1-1,-1 0,1 0,-1 0,14 35,0-2,-9-27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5072E-162D-46ED-A5CB-0F20C9B31254}" type="datetimeFigureOut">
              <a:rPr lang="en-US" smtClean="0"/>
              <a:t>2021-02-17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2DBAB-E6F2-40CE-A001-719C7DCF34DB}" type="slidenum">
              <a:rPr lang="en-US" smtClean="0"/>
              <a:t>‹#›</a:t>
            </a:fld>
            <a:endParaRPr lang="en-US"/>
          </a:p>
        </p:txBody>
      </p:sp>
    </p:spTree>
    <p:extLst>
      <p:ext uri="{BB962C8B-B14F-4D97-AF65-F5344CB8AC3E}">
        <p14:creationId xmlns:p14="http://schemas.microsoft.com/office/powerpoint/2010/main" val="288518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8832-86D4-4947-8176-9676E60752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9865E3-B08D-4732-A38B-3409D76F82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9A9418-3CBF-4798-A546-24E43381F3EA}"/>
              </a:ext>
            </a:extLst>
          </p:cNvPr>
          <p:cNvSpPr>
            <a:spLocks noGrp="1"/>
          </p:cNvSpPr>
          <p:nvPr>
            <p:ph type="dt" sz="half" idx="10"/>
          </p:nvPr>
        </p:nvSpPr>
        <p:spPr>
          <a:xfrm>
            <a:off x="0" y="6492875"/>
            <a:ext cx="2743200" cy="365125"/>
          </a:xfrm>
        </p:spPr>
        <p:txBody>
          <a:bodyPr/>
          <a:lstStyle/>
          <a:p>
            <a:fld id="{2EEC94F7-949D-476A-A216-B4C0495AF0A9}" type="datetime1">
              <a:rPr lang="en-US" smtClean="0"/>
              <a:t>2021-02-17</a:t>
            </a:fld>
            <a:endParaRPr lang="en-US" dirty="0"/>
          </a:p>
        </p:txBody>
      </p:sp>
      <p:sp>
        <p:nvSpPr>
          <p:cNvPr id="5" name="Footer Placeholder 4">
            <a:extLst>
              <a:ext uri="{FF2B5EF4-FFF2-40B4-BE49-F238E27FC236}">
                <a16:creationId xmlns:a16="http://schemas.microsoft.com/office/drawing/2014/main" id="{D9EEEFF0-B2DE-45BE-8B10-34269A08065A}"/>
              </a:ext>
            </a:extLst>
          </p:cNvPr>
          <p:cNvSpPr>
            <a:spLocks noGrp="1"/>
          </p:cNvSpPr>
          <p:nvPr>
            <p:ph type="ftr" sz="quarter" idx="11"/>
          </p:nvPr>
        </p:nvSpPr>
        <p:spPr>
          <a:xfrm>
            <a:off x="3386295" y="6489700"/>
            <a:ext cx="5466303" cy="365125"/>
          </a:xfrm>
        </p:spPr>
        <p:txBody>
          <a:bodyPr/>
          <a:lstStyle>
            <a:lvl1pPr>
              <a:defRPr sz="1400" b="1"/>
            </a:lvl1pPr>
          </a:lstStyle>
          <a:p>
            <a:r>
              <a:rPr lang="en-US" dirty="0"/>
              <a:t>Gemini SES MDI SDPi+FHIR Project</a:t>
            </a:r>
          </a:p>
        </p:txBody>
      </p:sp>
      <p:sp>
        <p:nvSpPr>
          <p:cNvPr id="6" name="Slide Number Placeholder 5">
            <a:extLst>
              <a:ext uri="{FF2B5EF4-FFF2-40B4-BE49-F238E27FC236}">
                <a16:creationId xmlns:a16="http://schemas.microsoft.com/office/drawing/2014/main" id="{70D6CA50-B382-4AF6-8AB1-69207763052B}"/>
              </a:ext>
            </a:extLst>
          </p:cNvPr>
          <p:cNvSpPr>
            <a:spLocks noGrp="1"/>
          </p:cNvSpPr>
          <p:nvPr>
            <p:ph type="sldNum" sz="quarter" idx="12"/>
          </p:nvPr>
        </p:nvSpPr>
        <p:spPr>
          <a:xfrm>
            <a:off x="11449050" y="6473825"/>
            <a:ext cx="742950" cy="365125"/>
          </a:xfrm>
        </p:spPr>
        <p:txBody>
          <a:bodyPr/>
          <a:lstStyle/>
          <a:p>
            <a:fld id="{4B2B13E8-E2F1-42A7-A4D7-4750DA1EC715}" type="slidenum">
              <a:rPr lang="en-US" smtClean="0"/>
              <a:t>‹#›</a:t>
            </a:fld>
            <a:endParaRPr lang="en-US"/>
          </a:p>
        </p:txBody>
      </p:sp>
      <p:cxnSp>
        <p:nvCxnSpPr>
          <p:cNvPr id="8" name="Straight Connector 7">
            <a:extLst>
              <a:ext uri="{FF2B5EF4-FFF2-40B4-BE49-F238E27FC236}">
                <a16:creationId xmlns:a16="http://schemas.microsoft.com/office/drawing/2014/main" id="{92B8D614-3C4D-4A4B-A272-824F496CAD9E}"/>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6886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AB55-26D0-4B7B-A874-92F7DE2E7E42}"/>
              </a:ext>
            </a:extLst>
          </p:cNvPr>
          <p:cNvSpPr>
            <a:spLocks noGrp="1"/>
          </p:cNvSpPr>
          <p:nvPr>
            <p:ph type="title"/>
          </p:nvPr>
        </p:nvSpPr>
        <p:spPr>
          <a:xfrm>
            <a:off x="838200" y="22226"/>
            <a:ext cx="10515600" cy="806450"/>
          </a:xfrm>
        </p:spPr>
        <p:txBody>
          <a:bodyPr/>
          <a:lstStyle>
            <a:lvl1pPr>
              <a:defRPr b="1">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AD87585-9381-4D7F-A416-19E21B41DED8}"/>
              </a:ext>
            </a:extLst>
          </p:cNvPr>
          <p:cNvSpPr>
            <a:spLocks noGrp="1"/>
          </p:cNvSpPr>
          <p:nvPr>
            <p:ph idx="1"/>
          </p:nvPr>
        </p:nvSpPr>
        <p:spPr>
          <a:xfrm>
            <a:off x="838200" y="1568450"/>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4ED144F-2655-4F97-A8F9-26E3CD6CD173}"/>
              </a:ext>
            </a:extLst>
          </p:cNvPr>
          <p:cNvSpPr>
            <a:spLocks noGrp="1"/>
          </p:cNvSpPr>
          <p:nvPr>
            <p:ph type="ftr" sz="quarter" idx="11"/>
          </p:nvPr>
        </p:nvSpPr>
        <p:spPr>
          <a:xfrm>
            <a:off x="0" y="6489700"/>
            <a:ext cx="12191999" cy="365125"/>
          </a:xfrm>
        </p:spPr>
        <p:txBody>
          <a:bodyPr/>
          <a:lstStyle>
            <a:lvl1pPr>
              <a:defRPr sz="1400">
                <a:solidFill>
                  <a:srgbClr val="002060"/>
                </a:solidFill>
              </a:defRPr>
            </a:lvl1pPr>
          </a:lstStyle>
          <a:p>
            <a:r>
              <a:rPr lang="en-US" dirty="0"/>
              <a:t>Gemini SES MDI SDPi+FHIR Project</a:t>
            </a:r>
          </a:p>
        </p:txBody>
      </p:sp>
      <p:sp>
        <p:nvSpPr>
          <p:cNvPr id="6" name="Slide Number Placeholder 5">
            <a:extLst>
              <a:ext uri="{FF2B5EF4-FFF2-40B4-BE49-F238E27FC236}">
                <a16:creationId xmlns:a16="http://schemas.microsoft.com/office/drawing/2014/main" id="{A2799EC5-F4DE-431B-B01F-AE3FF2F2DB9B}"/>
              </a:ext>
            </a:extLst>
          </p:cNvPr>
          <p:cNvSpPr>
            <a:spLocks noGrp="1"/>
          </p:cNvSpPr>
          <p:nvPr>
            <p:ph type="sldNum" sz="quarter" idx="12"/>
          </p:nvPr>
        </p:nvSpPr>
        <p:spPr>
          <a:xfrm>
            <a:off x="11039474" y="6489700"/>
            <a:ext cx="1152525" cy="365125"/>
          </a:xfrm>
        </p:spPr>
        <p:txBody>
          <a:bodyPr/>
          <a:lstStyle>
            <a:lvl1pPr>
              <a:defRPr sz="1400">
                <a:solidFill>
                  <a:srgbClr val="002060"/>
                </a:solidFill>
              </a:defRPr>
            </a:lvl1pPr>
          </a:lstStyle>
          <a:p>
            <a:fld id="{4B2B13E8-E2F1-42A7-A4D7-4750DA1EC715}" type="slidenum">
              <a:rPr lang="en-US" smtClean="0"/>
              <a:pPr/>
              <a:t>‹#›</a:t>
            </a:fld>
            <a:endParaRPr lang="en-US" dirty="0"/>
          </a:p>
        </p:txBody>
      </p:sp>
      <p:cxnSp>
        <p:nvCxnSpPr>
          <p:cNvPr id="7" name="Straight Connector 6">
            <a:extLst>
              <a:ext uri="{FF2B5EF4-FFF2-40B4-BE49-F238E27FC236}">
                <a16:creationId xmlns:a16="http://schemas.microsoft.com/office/drawing/2014/main" id="{A057021D-A398-4F40-8099-3EB3AA14C4EC}"/>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189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9B27-28FD-453E-A773-9C10682FE1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962379-3603-4E5F-AE5C-1D826787F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A06C67-9C62-414A-9087-770C753D29E4}"/>
              </a:ext>
            </a:extLst>
          </p:cNvPr>
          <p:cNvSpPr>
            <a:spLocks noGrp="1"/>
          </p:cNvSpPr>
          <p:nvPr>
            <p:ph type="dt" sz="half" idx="10"/>
          </p:nvPr>
        </p:nvSpPr>
        <p:spPr/>
        <p:txBody>
          <a:bodyPr/>
          <a:lstStyle/>
          <a:p>
            <a:fld id="{32177C7B-DB6C-4979-B431-8A70B6AA02C0}" type="datetime1">
              <a:rPr lang="en-US" smtClean="0"/>
              <a:t>2021-02-17</a:t>
            </a:fld>
            <a:endParaRPr lang="en-US"/>
          </a:p>
        </p:txBody>
      </p:sp>
      <p:sp>
        <p:nvSpPr>
          <p:cNvPr id="5" name="Footer Placeholder 4">
            <a:extLst>
              <a:ext uri="{FF2B5EF4-FFF2-40B4-BE49-F238E27FC236}">
                <a16:creationId xmlns:a16="http://schemas.microsoft.com/office/drawing/2014/main" id="{128CE0E8-356B-46B5-BC36-A6AF2F8B68DD}"/>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
        <p:nvSpPr>
          <p:cNvPr id="6" name="Slide Number Placeholder 5">
            <a:extLst>
              <a:ext uri="{FF2B5EF4-FFF2-40B4-BE49-F238E27FC236}">
                <a16:creationId xmlns:a16="http://schemas.microsoft.com/office/drawing/2014/main" id="{8E49F6F2-910F-4EDC-8B76-5C896DF29D46}"/>
              </a:ext>
            </a:extLst>
          </p:cNvPr>
          <p:cNvSpPr>
            <a:spLocks noGrp="1"/>
          </p:cNvSpPr>
          <p:nvPr>
            <p:ph type="sldNum" sz="quarter" idx="12"/>
          </p:nvPr>
        </p:nvSpPr>
        <p:spPr/>
        <p:txBody>
          <a:bodyPr/>
          <a:lstStyle/>
          <a:p>
            <a:fld id="{4B2B13E8-E2F1-42A7-A4D7-4750DA1EC715}" type="slidenum">
              <a:rPr lang="en-US" smtClean="0"/>
              <a:t>‹#›</a:t>
            </a:fld>
            <a:endParaRPr lang="en-US"/>
          </a:p>
        </p:txBody>
      </p:sp>
    </p:spTree>
    <p:extLst>
      <p:ext uri="{BB962C8B-B14F-4D97-AF65-F5344CB8AC3E}">
        <p14:creationId xmlns:p14="http://schemas.microsoft.com/office/powerpoint/2010/main" val="20057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9105-658A-4D81-A1BF-3E9CBEABBC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4963D6-0186-4A59-9AB3-265381E8B1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B8C52C-C176-46A7-A19F-DE6D3D98B8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9812F2-D2DF-466A-9C9C-E552B94AD821}"/>
              </a:ext>
            </a:extLst>
          </p:cNvPr>
          <p:cNvSpPr>
            <a:spLocks noGrp="1"/>
          </p:cNvSpPr>
          <p:nvPr>
            <p:ph type="dt" sz="half" idx="10"/>
          </p:nvPr>
        </p:nvSpPr>
        <p:spPr/>
        <p:txBody>
          <a:bodyPr/>
          <a:lstStyle/>
          <a:p>
            <a:fld id="{6988B30D-439E-4AB2-AA68-B23618995FD5}" type="datetime1">
              <a:rPr lang="en-US" smtClean="0"/>
              <a:t>2021-02-17</a:t>
            </a:fld>
            <a:endParaRPr lang="en-US"/>
          </a:p>
        </p:txBody>
      </p:sp>
      <p:sp>
        <p:nvSpPr>
          <p:cNvPr id="7" name="Slide Number Placeholder 6">
            <a:extLst>
              <a:ext uri="{FF2B5EF4-FFF2-40B4-BE49-F238E27FC236}">
                <a16:creationId xmlns:a16="http://schemas.microsoft.com/office/drawing/2014/main" id="{6786BDDF-C3B6-469E-8861-3B31FCD1EB1C}"/>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8" name="Footer Placeholder 4">
            <a:extLst>
              <a:ext uri="{FF2B5EF4-FFF2-40B4-BE49-F238E27FC236}">
                <a16:creationId xmlns:a16="http://schemas.microsoft.com/office/drawing/2014/main" id="{3DDF076B-0598-4AD3-8494-AB00E72285E0}"/>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11190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72E5-AF6C-4DC0-8911-5A723BB517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96AE85-BA2E-4F40-9A21-95E1F9559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E8AABE-0F1C-4BD7-AB7C-3640E41F29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3C055A-EB08-460B-8C1F-51C3147A7D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8F58FB-6FB1-4CE8-B50A-F6B00121DF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DA8226-2A81-4396-824D-9A731A9D4F55}"/>
              </a:ext>
            </a:extLst>
          </p:cNvPr>
          <p:cNvSpPr>
            <a:spLocks noGrp="1"/>
          </p:cNvSpPr>
          <p:nvPr>
            <p:ph type="dt" sz="half" idx="10"/>
          </p:nvPr>
        </p:nvSpPr>
        <p:spPr/>
        <p:txBody>
          <a:bodyPr/>
          <a:lstStyle/>
          <a:p>
            <a:fld id="{DCD80575-BBBA-48FF-AA29-1886450D5040}" type="datetime1">
              <a:rPr lang="en-US" smtClean="0"/>
              <a:t>2021-02-17</a:t>
            </a:fld>
            <a:endParaRPr lang="en-US"/>
          </a:p>
        </p:txBody>
      </p:sp>
      <p:sp>
        <p:nvSpPr>
          <p:cNvPr id="9" name="Slide Number Placeholder 8">
            <a:extLst>
              <a:ext uri="{FF2B5EF4-FFF2-40B4-BE49-F238E27FC236}">
                <a16:creationId xmlns:a16="http://schemas.microsoft.com/office/drawing/2014/main" id="{4C75BB0B-FF0F-4B8C-836E-086D1DB387E4}"/>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10" name="Footer Placeholder 4">
            <a:extLst>
              <a:ext uri="{FF2B5EF4-FFF2-40B4-BE49-F238E27FC236}">
                <a16:creationId xmlns:a16="http://schemas.microsoft.com/office/drawing/2014/main" id="{19AB1E71-A5CA-45B3-8FB4-5082FBA60906}"/>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42541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8A77-C05E-4F82-9883-D5498B86EB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7F331-9EBC-4DA5-9FCF-65CC9DE358B3}"/>
              </a:ext>
            </a:extLst>
          </p:cNvPr>
          <p:cNvSpPr>
            <a:spLocks noGrp="1"/>
          </p:cNvSpPr>
          <p:nvPr>
            <p:ph type="dt" sz="half" idx="10"/>
          </p:nvPr>
        </p:nvSpPr>
        <p:spPr>
          <a:xfrm>
            <a:off x="838200" y="6486974"/>
            <a:ext cx="2743200" cy="365125"/>
          </a:xfrm>
        </p:spPr>
        <p:txBody>
          <a:bodyPr/>
          <a:lstStyle/>
          <a:p>
            <a:fld id="{BC5FA200-2376-48FE-AF10-E289A555E233}" type="datetime1">
              <a:rPr lang="en-US" smtClean="0"/>
              <a:t>2021-02-17</a:t>
            </a:fld>
            <a:endParaRPr lang="en-US"/>
          </a:p>
        </p:txBody>
      </p:sp>
      <p:sp>
        <p:nvSpPr>
          <p:cNvPr id="5" name="Slide Number Placeholder 4">
            <a:extLst>
              <a:ext uri="{FF2B5EF4-FFF2-40B4-BE49-F238E27FC236}">
                <a16:creationId xmlns:a16="http://schemas.microsoft.com/office/drawing/2014/main" id="{1DA6807D-4067-49EC-9ED7-C63745C9ABF9}"/>
              </a:ext>
            </a:extLst>
          </p:cNvPr>
          <p:cNvSpPr>
            <a:spLocks noGrp="1"/>
          </p:cNvSpPr>
          <p:nvPr>
            <p:ph type="sldNum" sz="quarter" idx="12"/>
          </p:nvPr>
        </p:nvSpPr>
        <p:spPr>
          <a:xfrm>
            <a:off x="8610600" y="6486974"/>
            <a:ext cx="2743200" cy="365125"/>
          </a:xfrm>
        </p:spPr>
        <p:txBody>
          <a:bodyPr/>
          <a:lstStyle/>
          <a:p>
            <a:fld id="{4B2B13E8-E2F1-42A7-A4D7-4750DA1EC715}" type="slidenum">
              <a:rPr lang="en-US" smtClean="0"/>
              <a:t>‹#›</a:t>
            </a:fld>
            <a:endParaRPr lang="en-US"/>
          </a:p>
        </p:txBody>
      </p:sp>
      <p:cxnSp>
        <p:nvCxnSpPr>
          <p:cNvPr id="6" name="Straight Connector 5">
            <a:extLst>
              <a:ext uri="{FF2B5EF4-FFF2-40B4-BE49-F238E27FC236}">
                <a16:creationId xmlns:a16="http://schemas.microsoft.com/office/drawing/2014/main" id="{B06173A8-E1E4-4CB0-9A52-143E254E83C7}"/>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Footer Placeholder 4">
            <a:extLst>
              <a:ext uri="{FF2B5EF4-FFF2-40B4-BE49-F238E27FC236}">
                <a16:creationId xmlns:a16="http://schemas.microsoft.com/office/drawing/2014/main" id="{72855EC3-8247-43A9-AEB1-7840A4A6DE80}"/>
              </a:ext>
            </a:extLst>
          </p:cNvPr>
          <p:cNvSpPr>
            <a:spLocks noGrp="1"/>
          </p:cNvSpPr>
          <p:nvPr>
            <p:ph type="ftr" sz="quarter" idx="11"/>
          </p:nvPr>
        </p:nvSpPr>
        <p:spPr>
          <a:xfrm>
            <a:off x="3581400" y="6489700"/>
            <a:ext cx="5029200" cy="365125"/>
          </a:xfrm>
        </p:spPr>
        <p:txBody>
          <a:bodyPr/>
          <a:lstStyle/>
          <a:p>
            <a:r>
              <a:rPr lang="en-US" dirty="0"/>
              <a:t>Gemini SES MDI SDPi+FHIR Project</a:t>
            </a:r>
          </a:p>
        </p:txBody>
      </p:sp>
    </p:spTree>
    <p:extLst>
      <p:ext uri="{BB962C8B-B14F-4D97-AF65-F5344CB8AC3E}">
        <p14:creationId xmlns:p14="http://schemas.microsoft.com/office/powerpoint/2010/main" val="324756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0191F3-7974-4507-85DC-0AD15A0E48F7}"/>
              </a:ext>
            </a:extLst>
          </p:cNvPr>
          <p:cNvSpPr>
            <a:spLocks noGrp="1"/>
          </p:cNvSpPr>
          <p:nvPr>
            <p:ph type="dt" sz="half" idx="10"/>
          </p:nvPr>
        </p:nvSpPr>
        <p:spPr/>
        <p:txBody>
          <a:bodyPr/>
          <a:lstStyle/>
          <a:p>
            <a:fld id="{5413C7E2-5F5A-44A4-9515-26CB28336B65}" type="datetime1">
              <a:rPr lang="en-US" smtClean="0"/>
              <a:t>2021-02-17</a:t>
            </a:fld>
            <a:endParaRPr lang="en-US" dirty="0"/>
          </a:p>
        </p:txBody>
      </p:sp>
      <p:sp>
        <p:nvSpPr>
          <p:cNvPr id="4" name="Slide Number Placeholder 3">
            <a:extLst>
              <a:ext uri="{FF2B5EF4-FFF2-40B4-BE49-F238E27FC236}">
                <a16:creationId xmlns:a16="http://schemas.microsoft.com/office/drawing/2014/main" id="{043AF79F-8611-4D62-949D-C3FADF5D7362}"/>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5" name="Footer Placeholder 4">
            <a:extLst>
              <a:ext uri="{FF2B5EF4-FFF2-40B4-BE49-F238E27FC236}">
                <a16:creationId xmlns:a16="http://schemas.microsoft.com/office/drawing/2014/main" id="{F318B704-C3F2-4ABA-AF5A-CA481481545E}"/>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2108496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353381-62E1-4F6B-9985-142C8B59B8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BEF89-C9CE-457B-B340-403D63CC70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65FEBF-27C7-4DCF-99DB-0588095513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466822-F1C2-4EED-8632-36F6A3080457}" type="datetime1">
              <a:rPr lang="en-US" smtClean="0"/>
              <a:t>2021-02-17</a:t>
            </a:fld>
            <a:endParaRPr lang="en-US"/>
          </a:p>
        </p:txBody>
      </p:sp>
      <p:sp>
        <p:nvSpPr>
          <p:cNvPr id="5" name="Footer Placeholder 4">
            <a:extLst>
              <a:ext uri="{FF2B5EF4-FFF2-40B4-BE49-F238E27FC236}">
                <a16:creationId xmlns:a16="http://schemas.microsoft.com/office/drawing/2014/main" id="{AE6DBAAA-1CA8-4777-9CB8-53C88F1EC6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SES SDC-SDPi Device Interoperability</a:t>
            </a:r>
          </a:p>
        </p:txBody>
      </p:sp>
      <p:sp>
        <p:nvSpPr>
          <p:cNvPr id="6" name="Slide Number Placeholder 5">
            <a:extLst>
              <a:ext uri="{FF2B5EF4-FFF2-40B4-BE49-F238E27FC236}">
                <a16:creationId xmlns:a16="http://schemas.microsoft.com/office/drawing/2014/main" id="{DE460CA7-BF79-4458-A0AC-A964A38475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B13E8-E2F1-42A7-A4D7-4750DA1EC715}" type="slidenum">
              <a:rPr lang="en-US" smtClean="0"/>
              <a:t>‹#›</a:t>
            </a:fld>
            <a:endParaRPr lang="en-US"/>
          </a:p>
        </p:txBody>
      </p:sp>
    </p:spTree>
    <p:extLst>
      <p:ext uri="{BB962C8B-B14F-4D97-AF65-F5344CB8AC3E}">
        <p14:creationId xmlns:p14="http://schemas.microsoft.com/office/powerpoint/2010/main" val="409851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profiles.ihe.net/index.html" TargetMode="External"/><Relationship Id="rId2" Type="http://schemas.openxmlformats.org/officeDocument/2006/relationships/hyperlink" Target="https://github.com/IHE/supplement-template/wiki/Goals-and-Objectives-of-committee-managing-IHE-use-of-HL7-IG-publisher" TargetMode="External"/><Relationship Id="rId1" Type="http://schemas.openxmlformats.org/officeDocument/2006/relationships/slideLayout" Target="../slideLayouts/slideLayout2.xml"/><Relationship Id="rId6" Type="http://schemas.openxmlformats.org/officeDocument/2006/relationships/hyperlink" Target="https://ihe.github.io/" TargetMode="External"/><Relationship Id="rId5" Type="http://schemas.openxmlformats.org/officeDocument/2006/relationships/hyperlink" Target="https://github.com/IHE/supplement-template" TargetMode="External"/><Relationship Id="rId4" Type="http://schemas.openxmlformats.org/officeDocument/2006/relationships/hyperlink" Target="https://github.com/IHE/publication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v2plus.hl7.org/2021Jan/index.html" TargetMode="External"/><Relationship Id="rId2" Type="http://schemas.openxmlformats.org/officeDocument/2006/relationships/hyperlink" Target="https://github.com/HL7/v2-to-fhi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build.fhir.org/ig/IHE/ihe-model-ig/branches/master/intro.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HE/ITI.IUA" TargetMode="External"/><Relationship Id="rId2" Type="http://schemas.openxmlformats.org/officeDocument/2006/relationships/hyperlink" Target="https://github.com/FHIR/sushi"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build.fhir.org/ig/IHE/ITI.MHD/branches/master/index.html" TargetMode="External"/><Relationship Id="rId2" Type="http://schemas.openxmlformats.org/officeDocument/2006/relationships/hyperlink" Target="https://profiles.ihe.net/ITI/IUA/index.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2.xml"/><Relationship Id="rId10" Type="http://schemas.openxmlformats.org/officeDocument/2006/relationships/image" Target="../media/image36.png"/><Relationship Id="rId4" Type="http://schemas.openxmlformats.org/officeDocument/2006/relationships/image" Target="../media/image350.png"/><Relationship Id="rId9" Type="http://schemas.openxmlformats.org/officeDocument/2006/relationships/customXml" Target="../ink/ink4.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IHE/sdpi-fhir"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41.jpg"/><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customXml" Target="../ink/ink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1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1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3.png"/><Relationship Id="rId10" Type="http://schemas.openxmlformats.org/officeDocument/2006/relationships/tags" Target="../tags/tag10.xml"/><Relationship Id="rId19"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omg.org/spec/ReqIF/About-ReqIF/"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omg.org/spec/ReqIF/About-ReqIF/"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48.png"/><Relationship Id="rId4" Type="http://schemas.openxmlformats.org/officeDocument/2006/relationships/customXml" Target="../ink/ink12.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rnet.org/en/download/"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29F2307A-9783-493F-B188-F551BA2B6EB5}"/>
              </a:ext>
            </a:extLst>
          </p:cNvPr>
          <p:cNvSpPr>
            <a:spLocks noGrp="1"/>
          </p:cNvSpPr>
          <p:nvPr>
            <p:ph type="ftr" sz="quarter" idx="11"/>
          </p:nvPr>
        </p:nvSpPr>
        <p:spPr>
          <a:xfrm>
            <a:off x="3346101" y="6440994"/>
            <a:ext cx="5496448" cy="413832"/>
          </a:xfrm>
        </p:spPr>
        <p:txBody>
          <a:bodyPr/>
          <a:lstStyle/>
          <a:p>
            <a:r>
              <a:rPr lang="en-US" dirty="0"/>
              <a:t>Gemini SES MDI SDPi+FHIR Project</a:t>
            </a:r>
          </a:p>
        </p:txBody>
      </p:sp>
      <p:pic>
        <p:nvPicPr>
          <p:cNvPr id="14" name="Picture 2" descr="Bildergebnis für fhir">
            <a:extLst>
              <a:ext uri="{FF2B5EF4-FFF2-40B4-BE49-F238E27FC236}">
                <a16:creationId xmlns:a16="http://schemas.microsoft.com/office/drawing/2014/main" id="{7249CB08-62FC-4201-B007-578DCF81E1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797" y="440480"/>
            <a:ext cx="4111479" cy="9904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ornet.org/wp-content/uploads/2019/04/SDC_black_600x600.jpg">
            <a:extLst>
              <a:ext uri="{FF2B5EF4-FFF2-40B4-BE49-F238E27FC236}">
                <a16:creationId xmlns:a16="http://schemas.microsoft.com/office/drawing/2014/main" id="{DF501A10-9995-4E9E-B383-AE5D7223FA7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8943" b="26155"/>
          <a:stretch/>
        </p:blipFill>
        <p:spPr bwMode="auto">
          <a:xfrm>
            <a:off x="8707206" y="441710"/>
            <a:ext cx="2460997" cy="1105038"/>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8">
            <a:extLst>
              <a:ext uri="{FF2B5EF4-FFF2-40B4-BE49-F238E27FC236}">
                <a16:creationId xmlns:a16="http://schemas.microsoft.com/office/drawing/2014/main" id="{9F9B21B1-78D1-4557-A551-4ECF2D1D9314}"/>
              </a:ext>
            </a:extLst>
          </p:cNvPr>
          <p:cNvSpPr txBox="1">
            <a:spLocks/>
          </p:cNvSpPr>
          <p:nvPr/>
        </p:nvSpPr>
        <p:spPr>
          <a:xfrm>
            <a:off x="1064831" y="6013835"/>
            <a:ext cx="4111479"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FHIR is a trademark of Health Level 7, International.</a:t>
            </a:r>
          </a:p>
        </p:txBody>
      </p:sp>
      <p:sp>
        <p:nvSpPr>
          <p:cNvPr id="18" name="Footer Placeholder 8">
            <a:extLst>
              <a:ext uri="{FF2B5EF4-FFF2-40B4-BE49-F238E27FC236}">
                <a16:creationId xmlns:a16="http://schemas.microsoft.com/office/drawing/2014/main" id="{2830B081-398A-425E-8232-216E64E97ECB}"/>
              </a:ext>
            </a:extLst>
          </p:cNvPr>
          <p:cNvSpPr txBox="1">
            <a:spLocks/>
          </p:cNvSpPr>
          <p:nvPr/>
        </p:nvSpPr>
        <p:spPr>
          <a:xfrm>
            <a:off x="6238874" y="6013835"/>
            <a:ext cx="367136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SDC is a registered trademark of OR.NET</a:t>
            </a:r>
          </a:p>
        </p:txBody>
      </p:sp>
      <p:pic>
        <p:nvPicPr>
          <p:cNvPr id="20" name="Picture 2" descr="https://ornet.org/wp-content/uploads/2019/04/Logo_gro%C3%9F.jpg">
            <a:extLst>
              <a:ext uri="{FF2B5EF4-FFF2-40B4-BE49-F238E27FC236}">
                <a16:creationId xmlns:a16="http://schemas.microsoft.com/office/drawing/2014/main" id="{90B40514-FF24-4A3A-A94E-F7DBF1D7D20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68023" y="5903097"/>
            <a:ext cx="2423977" cy="58660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5E06D206-129B-45F7-9F7D-FE93F4FF8371}"/>
              </a:ext>
            </a:extLst>
          </p:cNvPr>
          <p:cNvSpPr>
            <a:spLocks noGrp="1"/>
          </p:cNvSpPr>
          <p:nvPr>
            <p:ph type="ctrTitle"/>
          </p:nvPr>
        </p:nvSpPr>
        <p:spPr>
          <a:xfrm>
            <a:off x="0" y="1006383"/>
            <a:ext cx="12192000" cy="2387600"/>
          </a:xfrm>
        </p:spPr>
        <p:txBody>
          <a:bodyPr>
            <a:normAutofit/>
          </a:bodyPr>
          <a:lstStyle/>
          <a:p>
            <a:r>
              <a:rPr lang="en-US" b="1" dirty="0">
                <a:solidFill>
                  <a:srgbClr val="0070C0"/>
                </a:solidFill>
              </a:rPr>
              <a:t>IHE-HL7 Gemini MDI </a:t>
            </a:r>
            <a:r>
              <a:rPr lang="en-US" b="1" dirty="0" err="1">
                <a:solidFill>
                  <a:srgbClr val="0070C0"/>
                </a:solidFill>
              </a:rPr>
              <a:t>SDPi+FHIR</a:t>
            </a:r>
            <a:r>
              <a:rPr lang="en-US" b="1" dirty="0">
                <a:solidFill>
                  <a:srgbClr val="0070C0"/>
                </a:solidFill>
              </a:rPr>
              <a:t> – </a:t>
            </a:r>
            <a:br>
              <a:rPr lang="en-US" b="1" dirty="0">
                <a:solidFill>
                  <a:srgbClr val="0070C0"/>
                </a:solidFill>
              </a:rPr>
            </a:br>
            <a:r>
              <a:rPr lang="en-US" b="1" i="1" dirty="0">
                <a:solidFill>
                  <a:srgbClr val="0070C0"/>
                </a:solidFill>
              </a:rPr>
              <a:t>Hanging</a:t>
            </a:r>
            <a:r>
              <a:rPr lang="en-US" b="1" dirty="0">
                <a:solidFill>
                  <a:srgbClr val="0070C0"/>
                </a:solidFill>
              </a:rPr>
              <a:t> </a:t>
            </a:r>
            <a:r>
              <a:rPr lang="en-US" b="1" i="1" dirty="0">
                <a:solidFill>
                  <a:srgbClr val="0070C0"/>
                </a:solidFill>
              </a:rPr>
              <a:t>Gardens Guided Tour</a:t>
            </a:r>
          </a:p>
        </p:txBody>
      </p:sp>
      <p:sp>
        <p:nvSpPr>
          <p:cNvPr id="16" name="Subtitle 2">
            <a:extLst>
              <a:ext uri="{FF2B5EF4-FFF2-40B4-BE49-F238E27FC236}">
                <a16:creationId xmlns:a16="http://schemas.microsoft.com/office/drawing/2014/main" id="{6BA54BC2-CD7A-4CFA-B37F-0FC1A06FBC2F}"/>
              </a:ext>
            </a:extLst>
          </p:cNvPr>
          <p:cNvSpPr>
            <a:spLocks noGrp="1"/>
          </p:cNvSpPr>
          <p:nvPr>
            <p:ph type="subTitle" idx="1"/>
          </p:nvPr>
        </p:nvSpPr>
        <p:spPr>
          <a:xfrm>
            <a:off x="0" y="3433707"/>
            <a:ext cx="12192000" cy="1704014"/>
          </a:xfrm>
        </p:spPr>
        <p:txBody>
          <a:bodyPr>
            <a:normAutofit/>
          </a:bodyPr>
          <a:lstStyle/>
          <a:p>
            <a:r>
              <a:rPr lang="en-US" sz="2800" b="1" i="1" dirty="0">
                <a:solidFill>
                  <a:srgbClr val="0070C0"/>
                </a:solidFill>
              </a:rPr>
              <a:t>for</a:t>
            </a:r>
          </a:p>
          <a:p>
            <a:r>
              <a:rPr lang="en-US" sz="2800" b="1" dirty="0">
                <a:solidFill>
                  <a:srgbClr val="FF0000"/>
                </a:solidFill>
              </a:rPr>
              <a:t>Joint IEEE / HL7 / IHE Working Group Meetings </a:t>
            </a:r>
          </a:p>
          <a:p>
            <a:r>
              <a:rPr lang="en-US" sz="2800" b="1" i="1" dirty="0">
                <a:solidFill>
                  <a:srgbClr val="FF0000"/>
                </a:solidFill>
              </a:rPr>
              <a:t>2021.01.27 (Finalized 2021.02.18)</a:t>
            </a:r>
          </a:p>
        </p:txBody>
      </p:sp>
      <p:grpSp>
        <p:nvGrpSpPr>
          <p:cNvPr id="11" name="Group 10">
            <a:extLst>
              <a:ext uri="{FF2B5EF4-FFF2-40B4-BE49-F238E27FC236}">
                <a16:creationId xmlns:a16="http://schemas.microsoft.com/office/drawing/2014/main" id="{C4FF249E-1C22-4FAE-B9BD-76CECEAFD610}"/>
              </a:ext>
            </a:extLst>
          </p:cNvPr>
          <p:cNvGrpSpPr/>
          <p:nvPr/>
        </p:nvGrpSpPr>
        <p:grpSpPr>
          <a:xfrm>
            <a:off x="2914581" y="5085346"/>
            <a:ext cx="6359488" cy="897050"/>
            <a:chOff x="2271937" y="5006047"/>
            <a:chExt cx="6359488" cy="897050"/>
          </a:xfrm>
        </p:grpSpPr>
        <p:pic>
          <p:nvPicPr>
            <p:cNvPr id="22" name="Picture 2" descr="Image result for iec logo">
              <a:extLst>
                <a:ext uri="{FF2B5EF4-FFF2-40B4-BE49-F238E27FC236}">
                  <a16:creationId xmlns:a16="http://schemas.microsoft.com/office/drawing/2014/main" id="{04EBF6BE-B5AC-4436-92CD-439368517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585" y="5058422"/>
              <a:ext cx="804863" cy="80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ieee logo">
              <a:extLst>
                <a:ext uri="{FF2B5EF4-FFF2-40B4-BE49-F238E27FC236}">
                  <a16:creationId xmlns:a16="http://schemas.microsoft.com/office/drawing/2014/main" id="{BE5DA15F-F5E1-4F23-B167-B81B57DDB7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8278"/>
            <a:stretch/>
          </p:blipFill>
          <p:spPr bwMode="auto">
            <a:xfrm>
              <a:off x="2271937" y="5006047"/>
              <a:ext cx="1436915" cy="8970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sign&#10;&#10;Description automatically generated">
              <a:extLst>
                <a:ext uri="{FF2B5EF4-FFF2-40B4-BE49-F238E27FC236}">
                  <a16:creationId xmlns:a16="http://schemas.microsoft.com/office/drawing/2014/main" id="{01BB44A9-FF44-4161-9339-33CE81C0D1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5229" y="5040827"/>
              <a:ext cx="1997979" cy="848121"/>
            </a:xfrm>
            <a:prstGeom prst="rect">
              <a:avLst/>
            </a:prstGeom>
          </p:spPr>
        </p:pic>
        <p:pic>
          <p:nvPicPr>
            <p:cNvPr id="10" name="Picture 9" descr="A picture containing building, light, window&#10;&#10;Description automatically generated">
              <a:extLst>
                <a:ext uri="{FF2B5EF4-FFF2-40B4-BE49-F238E27FC236}">
                  <a16:creationId xmlns:a16="http://schemas.microsoft.com/office/drawing/2014/main" id="{4C4C7504-6B0E-4F41-AF7A-A8B60FFC5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0825" y="5062455"/>
              <a:ext cx="990600" cy="804863"/>
            </a:xfrm>
            <a:prstGeom prst="rect">
              <a:avLst/>
            </a:prstGeom>
            <a:solidFill>
              <a:schemeClr val="bg1"/>
            </a:solidFill>
          </p:spPr>
        </p:pic>
      </p:grpSp>
      <p:pic>
        <p:nvPicPr>
          <p:cNvPr id="4" name="Picture 3" descr="A picture containing drawing&#10;&#10;Description automatically generated">
            <a:extLst>
              <a:ext uri="{FF2B5EF4-FFF2-40B4-BE49-F238E27FC236}">
                <a16:creationId xmlns:a16="http://schemas.microsoft.com/office/drawing/2014/main" id="{87430611-FFAE-4D7D-8207-A5CFBD5CC5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3663" y="523333"/>
            <a:ext cx="2460997" cy="891445"/>
          </a:xfrm>
          <a:prstGeom prst="rect">
            <a:avLst/>
          </a:prstGeom>
        </p:spPr>
      </p:pic>
    </p:spTree>
    <p:extLst>
      <p:ext uri="{BB962C8B-B14F-4D97-AF65-F5344CB8AC3E}">
        <p14:creationId xmlns:p14="http://schemas.microsoft.com/office/powerpoint/2010/main" val="2946947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10</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5" y="1090697"/>
            <a:ext cx="5572125" cy="5170646"/>
          </a:xfrm>
          <a:prstGeom prst="rect">
            <a:avLst/>
          </a:prstGeom>
          <a:noFill/>
        </p:spPr>
        <p:txBody>
          <a:bodyPr wrap="square" rtlCol="0">
            <a:spAutoFit/>
          </a:bodyPr>
          <a:lstStyle/>
          <a:p>
            <a:r>
              <a:rPr lang="en-US" sz="2400" b="1" u="sng" dirty="0">
                <a:solidFill>
                  <a:srgbClr val="0070C0"/>
                </a:solidFill>
              </a:rPr>
              <a:t>Year 2 Milestones</a:t>
            </a:r>
          </a:p>
          <a:p>
            <a:pPr marL="514350" lvl="1" indent="-285750">
              <a:spcBef>
                <a:spcPts val="1200"/>
              </a:spcBef>
              <a:buFont typeface="Wingdings" panose="05000000000000000000" pitchFamily="2" charset="2"/>
              <a:buChar char="ü"/>
            </a:pPr>
            <a:r>
              <a:rPr lang="en-US" sz="2400" dirty="0">
                <a:solidFill>
                  <a:srgbClr val="0070C0"/>
                </a:solidFill>
              </a:rPr>
              <a:t>JHU/APL MDIRA crafts an SDC-based reference implementation</a:t>
            </a:r>
          </a:p>
          <a:p>
            <a:pPr marL="514350" lvl="1" indent="-285750">
              <a:spcBef>
                <a:spcPts val="1200"/>
              </a:spcBef>
              <a:buFont typeface="Wingdings" panose="05000000000000000000" pitchFamily="2" charset="2"/>
              <a:buChar char="ü"/>
            </a:pPr>
            <a:r>
              <a:rPr lang="en-US" sz="2400" dirty="0">
                <a:solidFill>
                  <a:srgbClr val="0070C0"/>
                </a:solidFill>
              </a:rPr>
              <a:t>IHE DEV approves MDIRA Brief Profile Proposal for an SDPi+FHIR based specification</a:t>
            </a:r>
          </a:p>
          <a:p>
            <a:pPr marL="514350" lvl="1" indent="-285750">
              <a:spcBef>
                <a:spcPts val="1200"/>
              </a:spcBef>
              <a:buFont typeface="Wingdings" panose="05000000000000000000" pitchFamily="2" charset="2"/>
              <a:buChar char="ü"/>
            </a:pPr>
            <a:r>
              <a:rPr lang="en-US" sz="2400" dirty="0">
                <a:solidFill>
                  <a:srgbClr val="0070C0"/>
                </a:solidFill>
              </a:rPr>
              <a:t>NOTE:  MDIRA motivated definition of Hanging Gardens Framework layer</a:t>
            </a:r>
          </a:p>
          <a:p>
            <a:pPr marL="228600" lvl="1">
              <a:spcBef>
                <a:spcPts val="1200"/>
              </a:spcBef>
            </a:pPr>
            <a:endParaRPr lang="en-US" sz="1600" dirty="0">
              <a:solidFill>
                <a:srgbClr val="0070C0"/>
              </a:solidFill>
            </a:endParaRPr>
          </a:p>
          <a:p>
            <a:pPr marL="228600" lvl="1">
              <a:spcBef>
                <a:spcPts val="1200"/>
              </a:spcBef>
            </a:pPr>
            <a:r>
              <a:rPr lang="en-US" sz="2400" dirty="0">
                <a:solidFill>
                  <a:srgbClr val="0070C0"/>
                </a:solidFill>
              </a:rPr>
              <a:t>And we survived 2020, but with close-to-home heart felt losses:  			</a:t>
            </a:r>
            <a:r>
              <a:rPr lang="en-US" sz="2400" b="1" i="1" dirty="0">
                <a:solidFill>
                  <a:srgbClr val="0070C0"/>
                </a:solidFill>
              </a:rPr>
              <a:t>Christophe Fournier &amp; Bill Majurski</a:t>
            </a:r>
          </a:p>
        </p:txBody>
      </p:sp>
      <p:pic>
        <p:nvPicPr>
          <p:cNvPr id="4" name="Picture 3" descr="Diagram&#10;&#10;Description automatically generated">
            <a:extLst>
              <a:ext uri="{FF2B5EF4-FFF2-40B4-BE49-F238E27FC236}">
                <a16:creationId xmlns:a16="http://schemas.microsoft.com/office/drawing/2014/main" id="{A215A83D-68B6-4D95-80E8-ED0EECF71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874" y="880268"/>
            <a:ext cx="5572125" cy="3041139"/>
          </a:xfrm>
          <a:prstGeom prst="rect">
            <a:avLst/>
          </a:prstGeom>
        </p:spPr>
      </p:pic>
      <p:pic>
        <p:nvPicPr>
          <p:cNvPr id="8" name="Picture 7" descr="Diagram&#10;&#10;Description automatically generated">
            <a:extLst>
              <a:ext uri="{FF2B5EF4-FFF2-40B4-BE49-F238E27FC236}">
                <a16:creationId xmlns:a16="http://schemas.microsoft.com/office/drawing/2014/main" id="{166D6D44-7606-481E-89EB-A0CB1FCA4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5058" y="4051429"/>
            <a:ext cx="4086891" cy="2732752"/>
          </a:xfrm>
          <a:prstGeom prst="rect">
            <a:avLst/>
          </a:prstGeom>
        </p:spPr>
      </p:pic>
      <p:sp>
        <p:nvSpPr>
          <p:cNvPr id="9" name="TextBox 8">
            <a:extLst>
              <a:ext uri="{FF2B5EF4-FFF2-40B4-BE49-F238E27FC236}">
                <a16:creationId xmlns:a16="http://schemas.microsoft.com/office/drawing/2014/main" id="{A3FEB24A-D60B-41E7-8CFE-B8BAC6C896C0}"/>
              </a:ext>
            </a:extLst>
          </p:cNvPr>
          <p:cNvSpPr txBox="1"/>
          <p:nvPr/>
        </p:nvSpPr>
        <p:spPr>
          <a:xfrm>
            <a:off x="5147928" y="6441429"/>
            <a:ext cx="3077242" cy="461665"/>
          </a:xfrm>
          <a:prstGeom prst="rect">
            <a:avLst/>
          </a:prstGeom>
          <a:noFill/>
        </p:spPr>
        <p:txBody>
          <a:bodyPr wrap="square" rtlCol="0">
            <a:spAutoFit/>
          </a:bodyPr>
          <a:lstStyle/>
          <a:p>
            <a:r>
              <a:rPr lang="en-US" sz="1200" dirty="0">
                <a:solidFill>
                  <a:srgbClr val="0070C0"/>
                </a:solidFill>
              </a:rPr>
              <a:t>Source:  JHU/APL MDIRA Update to IEEE/IHE/HL7 DEV WGM 2021.01.25</a:t>
            </a:r>
          </a:p>
        </p:txBody>
      </p:sp>
    </p:spTree>
    <p:extLst>
      <p:ext uri="{BB962C8B-B14F-4D97-AF65-F5344CB8AC3E}">
        <p14:creationId xmlns:p14="http://schemas.microsoft.com/office/powerpoint/2010/main" val="176874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lstStyle/>
          <a:p>
            <a:r>
              <a:rPr lang="en-US" dirty="0">
                <a:solidFill>
                  <a:srgbClr val="0070C0"/>
                </a:solidFill>
              </a:rPr>
              <a:t>SDC/SDPi+FHIR:  Year 3 (2021)  1</a:t>
            </a:r>
            <a:r>
              <a:rPr lang="en-US" baseline="30000" dirty="0">
                <a:solidFill>
                  <a:srgbClr val="0070C0"/>
                </a:solidFill>
              </a:rPr>
              <a:t>st</a:t>
            </a:r>
            <a:r>
              <a:rPr lang="en-US" dirty="0">
                <a:solidFill>
                  <a:srgbClr val="0070C0"/>
                </a:solidFill>
              </a:rPr>
              <a:t> Summiting!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11</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8" name="TextBox 7">
            <a:extLst>
              <a:ext uri="{FF2B5EF4-FFF2-40B4-BE49-F238E27FC236}">
                <a16:creationId xmlns:a16="http://schemas.microsoft.com/office/drawing/2014/main" id="{1E879A0F-1E9E-4FB1-AE23-C377FC1232AF}"/>
              </a:ext>
            </a:extLst>
          </p:cNvPr>
          <p:cNvSpPr txBox="1"/>
          <p:nvPr/>
        </p:nvSpPr>
        <p:spPr>
          <a:xfrm>
            <a:off x="390523" y="1064935"/>
            <a:ext cx="8153677" cy="5278368"/>
          </a:xfrm>
          <a:prstGeom prst="rect">
            <a:avLst/>
          </a:prstGeom>
          <a:noFill/>
        </p:spPr>
        <p:txBody>
          <a:bodyPr wrap="square" rtlCol="0">
            <a:spAutoFit/>
          </a:bodyPr>
          <a:lstStyle/>
          <a:p>
            <a:r>
              <a:rPr lang="en-US" sz="2400" b="1" u="sng" dirty="0">
                <a:solidFill>
                  <a:srgbClr val="0070C0"/>
                </a:solidFill>
              </a:rPr>
              <a:t>Year 3 Milestones</a:t>
            </a:r>
          </a:p>
          <a:p>
            <a:pPr marL="514350" lvl="1" indent="-285750">
              <a:spcBef>
                <a:spcPts val="1200"/>
              </a:spcBef>
              <a:buFont typeface="Wingdings" panose="05000000000000000000" pitchFamily="2" charset="2"/>
              <a:buChar char="ü"/>
            </a:pPr>
            <a:r>
              <a:rPr lang="en-US" sz="2000" dirty="0">
                <a:solidFill>
                  <a:srgbClr val="0070C0"/>
                </a:solidFill>
              </a:rPr>
              <a:t>Reach</a:t>
            </a:r>
            <a:r>
              <a:rPr lang="en-US" sz="2400" dirty="0">
                <a:solidFill>
                  <a:srgbClr val="0070C0"/>
                </a:solidFill>
              </a:rPr>
              <a:t> </a:t>
            </a:r>
            <a:r>
              <a:rPr lang="en-US" sz="2000" dirty="0">
                <a:solidFill>
                  <a:srgbClr val="0070C0"/>
                </a:solidFill>
              </a:rPr>
              <a:t>the</a:t>
            </a:r>
            <a:r>
              <a:rPr lang="en-US" sz="2400" dirty="0">
                <a:solidFill>
                  <a:srgbClr val="0070C0"/>
                </a:solidFill>
              </a:rPr>
              <a:t> </a:t>
            </a:r>
            <a:r>
              <a:rPr lang="en-US" sz="2000" dirty="0">
                <a:solidFill>
                  <a:srgbClr val="0070C0"/>
                </a:solidFill>
              </a:rPr>
              <a:t>first summits! </a:t>
            </a:r>
          </a:p>
          <a:p>
            <a:pPr marL="514350" lvl="1" indent="-285750">
              <a:spcBef>
                <a:spcPts val="600"/>
              </a:spcBef>
              <a:buFont typeface="Wingdings" panose="05000000000000000000" pitchFamily="2" charset="2"/>
              <a:buChar char="ü"/>
            </a:pPr>
            <a:r>
              <a:rPr lang="en-US" sz="2000" dirty="0">
                <a:solidFill>
                  <a:srgbClr val="0070C0"/>
                </a:solidFill>
              </a:rPr>
              <a:t>Publish SDPi Supplement 1.0 (June ‘21), draft 2.0 (December ‘21)</a:t>
            </a:r>
          </a:p>
          <a:p>
            <a:pPr marL="514350" lvl="1" indent="-285750">
              <a:spcBef>
                <a:spcPts val="600"/>
              </a:spcBef>
              <a:buFont typeface="Wingdings" panose="05000000000000000000" pitchFamily="2" charset="2"/>
              <a:buChar char="ü"/>
            </a:pPr>
            <a:r>
              <a:rPr lang="en-US" sz="2000" dirty="0">
                <a:solidFill>
                  <a:srgbClr val="0070C0"/>
                </a:solidFill>
              </a:rPr>
              <a:t>Publishing 1.0 using emerging IHE tooling (incl. </a:t>
            </a:r>
            <a:r>
              <a:rPr lang="en-US" sz="2000" dirty="0" err="1">
                <a:solidFill>
                  <a:srgbClr val="0070C0"/>
                </a:solidFill>
              </a:rPr>
              <a:t>Github</a:t>
            </a:r>
            <a:r>
              <a:rPr lang="en-US" sz="2000" dirty="0">
                <a:solidFill>
                  <a:srgbClr val="0070C0"/>
                </a:solidFill>
              </a:rPr>
              <a:t> repo =&gt; HTML)</a:t>
            </a:r>
          </a:p>
          <a:p>
            <a:pPr marL="1028700" lvl="2" indent="-342900">
              <a:spcBef>
                <a:spcPts val="600"/>
              </a:spcBef>
              <a:buFont typeface="Wingdings" panose="05000000000000000000" pitchFamily="2" charset="2"/>
              <a:buChar char="§"/>
            </a:pPr>
            <a:r>
              <a:rPr lang="en-US" sz="2000" dirty="0">
                <a:solidFill>
                  <a:srgbClr val="0070C0"/>
                </a:solidFill>
              </a:rPr>
              <a:t>Stretch Goal:  IHE DEV TF 2021 Edition published from </a:t>
            </a:r>
            <a:r>
              <a:rPr lang="en-US" sz="2000" dirty="0" err="1">
                <a:solidFill>
                  <a:srgbClr val="0070C0"/>
                </a:solidFill>
              </a:rPr>
              <a:t>Github</a:t>
            </a:r>
            <a:endParaRPr lang="en-US" sz="2000" dirty="0">
              <a:solidFill>
                <a:srgbClr val="0070C0"/>
              </a:solidFill>
            </a:endParaRPr>
          </a:p>
          <a:p>
            <a:pPr marL="514350" lvl="1" indent="-285750">
              <a:spcBef>
                <a:spcPts val="600"/>
              </a:spcBef>
              <a:buFont typeface="Wingdings" panose="05000000000000000000" pitchFamily="2" charset="2"/>
              <a:buChar char="ü"/>
            </a:pPr>
            <a:r>
              <a:rPr lang="en-US" sz="2000" dirty="0">
                <a:solidFill>
                  <a:srgbClr val="0070C0"/>
                </a:solidFill>
              </a:rPr>
              <a:t>IHE &amp; HL7 Plug-a-thongs &amp; Connectathons</a:t>
            </a:r>
          </a:p>
          <a:p>
            <a:pPr marL="1028700" lvl="2" indent="-342900">
              <a:spcBef>
                <a:spcPts val="600"/>
              </a:spcBef>
              <a:buFont typeface="Wingdings" panose="05000000000000000000" pitchFamily="2" charset="2"/>
              <a:buChar char="§"/>
            </a:pPr>
            <a:r>
              <a:rPr lang="en-US" sz="2000" dirty="0">
                <a:solidFill>
                  <a:srgbClr val="0070C0"/>
                </a:solidFill>
              </a:rPr>
              <a:t>Tailored for emerging specifications (virtual &amp; low budget!)</a:t>
            </a:r>
          </a:p>
          <a:p>
            <a:pPr marL="1028700" lvl="2" indent="-342900">
              <a:spcBef>
                <a:spcPts val="600"/>
              </a:spcBef>
              <a:buFont typeface="Wingdings" panose="05000000000000000000" pitchFamily="2" charset="2"/>
              <a:buChar char="§"/>
            </a:pPr>
            <a:r>
              <a:rPr lang="en-US" sz="2000" dirty="0">
                <a:solidFill>
                  <a:srgbClr val="0070C0"/>
                </a:solidFill>
              </a:rPr>
              <a:t>Regular cadence ~ monthly events</a:t>
            </a:r>
          </a:p>
          <a:p>
            <a:pPr marL="514350" lvl="1" indent="-285750">
              <a:spcBef>
                <a:spcPts val="600"/>
              </a:spcBef>
              <a:buFont typeface="Wingdings" panose="05000000000000000000" pitchFamily="2" charset="2"/>
              <a:buChar char="ü"/>
            </a:pPr>
            <a:r>
              <a:rPr lang="en-US" sz="2000" dirty="0">
                <a:solidFill>
                  <a:srgbClr val="0070C0"/>
                </a:solidFill>
              </a:rPr>
              <a:t>Use Cases &amp; Demonstrations, including focus on:</a:t>
            </a:r>
          </a:p>
          <a:p>
            <a:pPr marL="1028700" lvl="2" indent="-342900">
              <a:spcBef>
                <a:spcPts val="600"/>
              </a:spcBef>
              <a:buFont typeface="Wingdings" panose="05000000000000000000" pitchFamily="2" charset="2"/>
              <a:buChar char="§"/>
            </a:pPr>
            <a:r>
              <a:rPr lang="en-US" sz="2000" dirty="0">
                <a:solidFill>
                  <a:srgbClr val="0070C0"/>
                </a:solidFill>
              </a:rPr>
              <a:t>Silent Point of Care (</a:t>
            </a:r>
            <a:r>
              <a:rPr lang="en-US" sz="2000" dirty="0" err="1">
                <a:solidFill>
                  <a:srgbClr val="0070C0"/>
                </a:solidFill>
              </a:rPr>
              <a:t>SPoC</a:t>
            </a:r>
            <a:r>
              <a:rPr lang="en-US" sz="2000" dirty="0">
                <a:solidFill>
                  <a:srgbClr val="0070C0"/>
                </a:solidFill>
              </a:rPr>
              <a:t>) / Silent ICU</a:t>
            </a:r>
          </a:p>
          <a:p>
            <a:pPr marL="1028700" lvl="2" indent="-342900">
              <a:spcBef>
                <a:spcPts val="600"/>
              </a:spcBef>
              <a:buFont typeface="Wingdings" panose="05000000000000000000" pitchFamily="2" charset="2"/>
              <a:buChar char="§"/>
            </a:pPr>
            <a:r>
              <a:rPr lang="en-US" sz="2000" dirty="0">
                <a:solidFill>
                  <a:srgbClr val="0070C0"/>
                </a:solidFill>
              </a:rPr>
              <a:t>Isolation Point-of-Care (</a:t>
            </a:r>
            <a:r>
              <a:rPr lang="en-US" sz="2000" dirty="0" err="1">
                <a:solidFill>
                  <a:srgbClr val="0070C0"/>
                </a:solidFill>
              </a:rPr>
              <a:t>IPoC</a:t>
            </a:r>
            <a:r>
              <a:rPr lang="en-US" sz="2000" dirty="0">
                <a:solidFill>
                  <a:srgbClr val="0070C0"/>
                </a:solidFill>
              </a:rPr>
              <a:t>)</a:t>
            </a:r>
          </a:p>
          <a:p>
            <a:pPr marL="514350" lvl="1" indent="-285750">
              <a:spcBef>
                <a:spcPts val="600"/>
              </a:spcBef>
              <a:buFont typeface="Wingdings" panose="05000000000000000000" pitchFamily="2" charset="2"/>
              <a:buChar char="ü"/>
            </a:pPr>
            <a:r>
              <a:rPr lang="en-US" sz="2000" dirty="0">
                <a:solidFill>
                  <a:srgbClr val="0070C0"/>
                </a:solidFill>
              </a:rPr>
              <a:t>Drafting MDIRA profile supplement  </a:t>
            </a:r>
          </a:p>
          <a:p>
            <a:pPr marL="1028700" lvl="2" indent="-342900">
              <a:spcBef>
                <a:spcPts val="600"/>
              </a:spcBef>
              <a:buFont typeface="Wingdings" panose="05000000000000000000" pitchFamily="2" charset="2"/>
              <a:buChar char="§"/>
            </a:pPr>
            <a:r>
              <a:rPr lang="en-US" sz="2000" dirty="0">
                <a:solidFill>
                  <a:srgbClr val="0070C0"/>
                </a:solidFill>
              </a:rPr>
              <a:t>Initial (80%?) draft … requires </a:t>
            </a:r>
            <a:r>
              <a:rPr lang="en-US" sz="2400" dirty="0">
                <a:solidFill>
                  <a:srgbClr val="0070C0"/>
                </a:solidFill>
              </a:rPr>
              <a:t>coordination w/ SDPi TF</a:t>
            </a:r>
          </a:p>
        </p:txBody>
      </p:sp>
      <p:pic>
        <p:nvPicPr>
          <p:cNvPr id="7" name="Picture 6" descr="A screenshot of a video game&#10;&#10;Description automatically generated with medium confidence">
            <a:extLst>
              <a:ext uri="{FF2B5EF4-FFF2-40B4-BE49-F238E27FC236}">
                <a16:creationId xmlns:a16="http://schemas.microsoft.com/office/drawing/2014/main" id="{7557C301-3569-462E-963A-7093D8E450E5}"/>
              </a:ext>
            </a:extLst>
          </p:cNvPr>
          <p:cNvPicPr>
            <a:picLocks noChangeAspect="1"/>
          </p:cNvPicPr>
          <p:nvPr/>
        </p:nvPicPr>
        <p:blipFill rotWithShape="1">
          <a:blip r:embed="rId2">
            <a:extLst>
              <a:ext uri="{28A0092B-C50C-407E-A947-70E740481C1C}">
                <a14:useLocalDpi xmlns:a14="http://schemas.microsoft.com/office/drawing/2010/main" val="0"/>
              </a:ext>
            </a:extLst>
          </a:blip>
          <a:srcRect l="3030" t="2856" r="3382"/>
          <a:stretch/>
        </p:blipFill>
        <p:spPr>
          <a:xfrm>
            <a:off x="8648700" y="1190625"/>
            <a:ext cx="3228975" cy="4274860"/>
          </a:xfrm>
          <a:prstGeom prst="rect">
            <a:avLst/>
          </a:prstGeom>
        </p:spPr>
      </p:pic>
      <p:sp>
        <p:nvSpPr>
          <p:cNvPr id="9" name="TextBox 8">
            <a:extLst>
              <a:ext uri="{FF2B5EF4-FFF2-40B4-BE49-F238E27FC236}">
                <a16:creationId xmlns:a16="http://schemas.microsoft.com/office/drawing/2014/main" id="{3F80B965-DC90-43FB-B5BE-677EFBDAEE11}"/>
              </a:ext>
            </a:extLst>
          </p:cNvPr>
          <p:cNvSpPr txBox="1"/>
          <p:nvPr/>
        </p:nvSpPr>
        <p:spPr>
          <a:xfrm>
            <a:off x="8864480" y="5465485"/>
            <a:ext cx="2809600" cy="646331"/>
          </a:xfrm>
          <a:prstGeom prst="rect">
            <a:avLst/>
          </a:prstGeom>
          <a:noFill/>
        </p:spPr>
        <p:txBody>
          <a:bodyPr wrap="square" rtlCol="0">
            <a:spAutoFit/>
          </a:bodyPr>
          <a:lstStyle/>
          <a:p>
            <a:r>
              <a:rPr lang="en-US" dirty="0">
                <a:solidFill>
                  <a:srgbClr val="0070C0"/>
                </a:solidFill>
              </a:rPr>
              <a:t>(View from an Isolation Point-of-Care Cockpit …)</a:t>
            </a:r>
          </a:p>
        </p:txBody>
      </p:sp>
    </p:spTree>
    <p:extLst>
      <p:ext uri="{BB962C8B-B14F-4D97-AF65-F5344CB8AC3E}">
        <p14:creationId xmlns:p14="http://schemas.microsoft.com/office/powerpoint/2010/main" val="686338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lstStyle/>
          <a:p>
            <a:r>
              <a:rPr lang="en-US" dirty="0">
                <a:solidFill>
                  <a:srgbClr val="0070C0"/>
                </a:solidFill>
              </a:rPr>
              <a:t>SDC/SDPi+FHIR:  Year 3 (2021)  1</a:t>
            </a:r>
            <a:r>
              <a:rPr lang="en-US" baseline="30000" dirty="0">
                <a:solidFill>
                  <a:srgbClr val="0070C0"/>
                </a:solidFill>
              </a:rPr>
              <a:t>st</a:t>
            </a:r>
            <a:r>
              <a:rPr lang="en-US" dirty="0">
                <a:solidFill>
                  <a:srgbClr val="0070C0"/>
                </a:solidFill>
              </a:rPr>
              <a:t> Summiting!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12</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8" name="TextBox 7">
            <a:extLst>
              <a:ext uri="{FF2B5EF4-FFF2-40B4-BE49-F238E27FC236}">
                <a16:creationId xmlns:a16="http://schemas.microsoft.com/office/drawing/2014/main" id="{1E879A0F-1E9E-4FB1-AE23-C377FC1232AF}"/>
              </a:ext>
            </a:extLst>
          </p:cNvPr>
          <p:cNvSpPr txBox="1"/>
          <p:nvPr/>
        </p:nvSpPr>
        <p:spPr>
          <a:xfrm>
            <a:off x="390524" y="1090697"/>
            <a:ext cx="10848976" cy="5262979"/>
          </a:xfrm>
          <a:prstGeom prst="rect">
            <a:avLst/>
          </a:prstGeom>
          <a:noFill/>
        </p:spPr>
        <p:txBody>
          <a:bodyPr wrap="square" rtlCol="0">
            <a:spAutoFit/>
          </a:bodyPr>
          <a:lstStyle/>
          <a:p>
            <a:r>
              <a:rPr lang="en-US" sz="2400" b="1" u="sng" dirty="0">
                <a:solidFill>
                  <a:srgbClr val="0070C0"/>
                </a:solidFill>
              </a:rPr>
              <a:t>Year 3 Milestones</a:t>
            </a:r>
          </a:p>
          <a:p>
            <a:pPr marL="514350" lvl="1" indent="-285750">
              <a:spcBef>
                <a:spcPts val="1200"/>
              </a:spcBef>
              <a:buFont typeface="Wingdings" panose="05000000000000000000" pitchFamily="2" charset="2"/>
              <a:buChar char="ü"/>
            </a:pPr>
            <a:r>
              <a:rPr lang="en-US" sz="2400" b="1" dirty="0">
                <a:solidFill>
                  <a:srgbClr val="0070C0"/>
                </a:solidFill>
              </a:rPr>
              <a:t>Requirements </a:t>
            </a:r>
            <a:r>
              <a:rPr lang="en-US" sz="2400" b="1" dirty="0" err="1">
                <a:solidFill>
                  <a:srgbClr val="0070C0"/>
                </a:solidFill>
              </a:rPr>
              <a:t>Requirements</a:t>
            </a:r>
            <a:r>
              <a:rPr lang="en-US" sz="2400" b="1" dirty="0">
                <a:solidFill>
                  <a:srgbClr val="0070C0"/>
                </a:solidFill>
              </a:rPr>
              <a:t> </a:t>
            </a:r>
            <a:r>
              <a:rPr lang="en-US" sz="2400" b="1" dirty="0" err="1">
                <a:solidFill>
                  <a:srgbClr val="0070C0"/>
                </a:solidFill>
              </a:rPr>
              <a:t>Requirements</a:t>
            </a:r>
            <a:r>
              <a:rPr lang="en-US" sz="2400" b="1" dirty="0">
                <a:solidFill>
                  <a:srgbClr val="0070C0"/>
                </a:solidFill>
              </a:rPr>
              <a:t> </a:t>
            </a:r>
          </a:p>
          <a:p>
            <a:pPr marL="1028700" lvl="2" indent="-342900">
              <a:spcBef>
                <a:spcPts val="600"/>
              </a:spcBef>
              <a:buFont typeface="Wingdings" panose="05000000000000000000" pitchFamily="2" charset="2"/>
              <a:buChar char="§"/>
            </a:pPr>
            <a:r>
              <a:rPr lang="en-US" sz="2400" i="1" dirty="0">
                <a:solidFill>
                  <a:srgbClr val="0070C0"/>
                </a:solidFill>
              </a:rPr>
              <a:t>Integration (Gherkin-&gt;ReqIF) across Hanging Gardens Layers </a:t>
            </a:r>
            <a:r>
              <a:rPr lang="en-US" sz="2400" dirty="0">
                <a:solidFill>
                  <a:srgbClr val="0070C0"/>
                </a:solidFill>
              </a:rPr>
              <a:t>(at least a few!)</a:t>
            </a:r>
          </a:p>
          <a:p>
            <a:pPr marL="514350" lvl="1" indent="-285750">
              <a:spcBef>
                <a:spcPts val="1200"/>
              </a:spcBef>
              <a:buFont typeface="Wingdings" panose="05000000000000000000" pitchFamily="2" charset="2"/>
              <a:buChar char="ü"/>
            </a:pPr>
            <a:r>
              <a:rPr lang="en-US" sz="2400" b="1" dirty="0">
                <a:solidFill>
                  <a:srgbClr val="0070C0"/>
                </a:solidFill>
              </a:rPr>
              <a:t>Tooling </a:t>
            </a:r>
            <a:r>
              <a:rPr lang="en-US" sz="2400" b="1" dirty="0" err="1">
                <a:solidFill>
                  <a:srgbClr val="0070C0"/>
                </a:solidFill>
              </a:rPr>
              <a:t>Tooling</a:t>
            </a:r>
            <a:r>
              <a:rPr lang="en-US" sz="2400" b="1" dirty="0">
                <a:solidFill>
                  <a:srgbClr val="0070C0"/>
                </a:solidFill>
              </a:rPr>
              <a:t> </a:t>
            </a:r>
            <a:r>
              <a:rPr lang="en-US" sz="2400" b="1" dirty="0" err="1">
                <a:solidFill>
                  <a:srgbClr val="0070C0"/>
                </a:solidFill>
              </a:rPr>
              <a:t>Tooling</a:t>
            </a:r>
            <a:endParaRPr lang="en-US" sz="2400" b="1" dirty="0">
              <a:solidFill>
                <a:srgbClr val="0070C0"/>
              </a:solidFill>
            </a:endParaRPr>
          </a:p>
          <a:p>
            <a:pPr marL="1028700" lvl="2" indent="-342900">
              <a:spcBef>
                <a:spcPts val="600"/>
              </a:spcBef>
              <a:buFont typeface="Wingdings" panose="05000000000000000000" pitchFamily="2" charset="2"/>
              <a:buChar char="§"/>
            </a:pPr>
            <a:r>
              <a:rPr lang="en-US" sz="2400" i="1" dirty="0">
                <a:solidFill>
                  <a:srgbClr val="0070C0"/>
                </a:solidFill>
              </a:rPr>
              <a:t>Leverage existing &amp; emerging while advancing next generation support</a:t>
            </a:r>
          </a:p>
          <a:p>
            <a:pPr marL="514350" lvl="1" indent="-285750">
              <a:spcBef>
                <a:spcPts val="1200"/>
              </a:spcBef>
              <a:buFont typeface="Wingdings" panose="05000000000000000000" pitchFamily="2" charset="2"/>
              <a:buChar char="ü"/>
            </a:pPr>
            <a:r>
              <a:rPr lang="en-US" sz="2400" b="1" dirty="0">
                <a:solidFill>
                  <a:srgbClr val="0070C0"/>
                </a:solidFill>
              </a:rPr>
              <a:t>Education </a:t>
            </a:r>
            <a:r>
              <a:rPr lang="en-US" sz="2400" b="1" dirty="0" err="1">
                <a:solidFill>
                  <a:srgbClr val="0070C0"/>
                </a:solidFill>
              </a:rPr>
              <a:t>Education</a:t>
            </a:r>
            <a:r>
              <a:rPr lang="en-US" sz="2400" b="1" dirty="0">
                <a:solidFill>
                  <a:srgbClr val="0070C0"/>
                </a:solidFill>
              </a:rPr>
              <a:t> </a:t>
            </a:r>
            <a:r>
              <a:rPr lang="en-US" sz="2400" b="1" dirty="0" err="1">
                <a:solidFill>
                  <a:srgbClr val="0070C0"/>
                </a:solidFill>
              </a:rPr>
              <a:t>Education</a:t>
            </a:r>
            <a:endParaRPr lang="en-US" sz="2400" b="1" dirty="0">
              <a:solidFill>
                <a:srgbClr val="0070C0"/>
              </a:solidFill>
            </a:endParaRPr>
          </a:p>
          <a:p>
            <a:pPr marL="1028700" lvl="2" indent="-342900">
              <a:spcBef>
                <a:spcPts val="1200"/>
              </a:spcBef>
              <a:buFont typeface="Wingdings" panose="05000000000000000000" pitchFamily="2" charset="2"/>
              <a:buChar char="§"/>
            </a:pPr>
            <a:r>
              <a:rPr lang="en-US" sz="2400" i="1" dirty="0">
                <a:solidFill>
                  <a:srgbClr val="0070C0"/>
                </a:solidFill>
              </a:rPr>
              <a:t>Must be better at briefing SES MDI using SDC/SDPi+FHIR to all audiences</a:t>
            </a:r>
          </a:p>
          <a:p>
            <a:pPr marL="514350" lvl="1" indent="-285750">
              <a:spcBef>
                <a:spcPts val="1200"/>
              </a:spcBef>
              <a:buFont typeface="Wingdings" panose="05000000000000000000" pitchFamily="2" charset="2"/>
              <a:buChar char="ü"/>
            </a:pPr>
            <a:r>
              <a:rPr lang="en-US" sz="2400" b="1" dirty="0">
                <a:solidFill>
                  <a:srgbClr val="0070C0"/>
                </a:solidFill>
              </a:rPr>
              <a:t>Community </a:t>
            </a:r>
            <a:r>
              <a:rPr lang="en-US" sz="2400" b="1" dirty="0" err="1">
                <a:solidFill>
                  <a:srgbClr val="0070C0"/>
                </a:solidFill>
              </a:rPr>
              <a:t>Community</a:t>
            </a:r>
            <a:r>
              <a:rPr lang="en-US" sz="2400" b="1" dirty="0">
                <a:solidFill>
                  <a:srgbClr val="0070C0"/>
                </a:solidFill>
              </a:rPr>
              <a:t> </a:t>
            </a:r>
            <a:r>
              <a:rPr lang="en-US" sz="2400" b="1" dirty="0" err="1">
                <a:solidFill>
                  <a:srgbClr val="0070C0"/>
                </a:solidFill>
              </a:rPr>
              <a:t>Community</a:t>
            </a:r>
            <a:endParaRPr lang="en-US" sz="2400" b="1" dirty="0">
              <a:solidFill>
                <a:srgbClr val="0070C0"/>
              </a:solidFill>
            </a:endParaRPr>
          </a:p>
          <a:p>
            <a:pPr marL="1028700" lvl="2" indent="-342900">
              <a:spcBef>
                <a:spcPts val="600"/>
              </a:spcBef>
              <a:buFont typeface="Wingdings" panose="05000000000000000000" pitchFamily="2" charset="2"/>
              <a:buChar char="§"/>
            </a:pPr>
            <a:r>
              <a:rPr lang="en-US" sz="2400" i="1" dirty="0">
                <a:solidFill>
                  <a:srgbClr val="0070C0"/>
                </a:solidFill>
              </a:rPr>
              <a:t>Must expand the developer/adopter community!</a:t>
            </a:r>
          </a:p>
          <a:p>
            <a:pPr marL="1028700" lvl="2" indent="-342900">
              <a:spcBef>
                <a:spcPts val="600"/>
              </a:spcBef>
              <a:buFont typeface="Wingdings" panose="05000000000000000000" pitchFamily="2" charset="2"/>
              <a:buChar char="§"/>
            </a:pPr>
            <a:r>
              <a:rPr lang="en-US" sz="2400" i="1" dirty="0">
                <a:solidFill>
                  <a:srgbClr val="0070C0"/>
                </a:solidFill>
              </a:rPr>
              <a:t>Must expand engagement of the SES Quality &amp; Regulatory community</a:t>
            </a:r>
          </a:p>
          <a:p>
            <a:pPr marL="228600" lvl="1">
              <a:spcBef>
                <a:spcPts val="1200"/>
              </a:spcBef>
            </a:pPr>
            <a:endParaRPr lang="en-US" sz="1600" dirty="0">
              <a:solidFill>
                <a:srgbClr val="0070C0"/>
              </a:solidFill>
            </a:endParaRPr>
          </a:p>
        </p:txBody>
      </p:sp>
    </p:spTree>
    <p:extLst>
      <p:ext uri="{BB962C8B-B14F-4D97-AF65-F5344CB8AC3E}">
        <p14:creationId xmlns:p14="http://schemas.microsoft.com/office/powerpoint/2010/main" val="1167832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1709739"/>
            <a:ext cx="11360150" cy="2191702"/>
          </a:xfrm>
        </p:spPr>
        <p:txBody>
          <a:bodyPr/>
          <a:lstStyle/>
          <a:p>
            <a:r>
              <a:rPr lang="en-US" b="1" dirty="0">
                <a:solidFill>
                  <a:srgbClr val="0070C0"/>
                </a:solidFill>
              </a:rPr>
              <a:t>Focus Topic:  Do all roads lead to … </a:t>
            </a:r>
            <a:r>
              <a:rPr lang="en-US" b="1" i="1" dirty="0">
                <a:solidFill>
                  <a:srgbClr val="0070C0"/>
                </a:solidFill>
              </a:rPr>
              <a:t>Devices on FHIR Destination</a:t>
            </a:r>
            <a:r>
              <a:rPr lang="en-US" b="1" dirty="0">
                <a:solidFill>
                  <a:srgbClr val="0070C0"/>
                </a:solidFill>
              </a:rPr>
              <a:t>?!</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lstStyle/>
          <a:p>
            <a:r>
              <a:rPr lang="en-US" dirty="0"/>
              <a:t>Considerations in light of the HL7 V2-to-FHIR Project</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13</a:t>
            </a:fld>
            <a:endParaRPr lang="en-US"/>
          </a:p>
        </p:txBody>
      </p:sp>
    </p:spTree>
    <p:extLst>
      <p:ext uri="{BB962C8B-B14F-4D97-AF65-F5344CB8AC3E}">
        <p14:creationId xmlns:p14="http://schemas.microsoft.com/office/powerpoint/2010/main" val="3312648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normAutofit fontScale="90000"/>
          </a:bodyPr>
          <a:lstStyle/>
          <a:p>
            <a:r>
              <a:rPr lang="en-US" dirty="0">
                <a:solidFill>
                  <a:srgbClr val="0070C0"/>
                </a:solidFill>
              </a:rPr>
              <a:t>Devices in FHIR – Multiple paths … Same Destination?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14</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4" y="1090697"/>
            <a:ext cx="11353799" cy="4678204"/>
          </a:xfrm>
          <a:prstGeom prst="rect">
            <a:avLst/>
          </a:prstGeom>
          <a:noFill/>
        </p:spPr>
        <p:txBody>
          <a:bodyPr wrap="square" rtlCol="0">
            <a:spAutoFit/>
          </a:bodyPr>
          <a:lstStyle/>
          <a:p>
            <a:r>
              <a:rPr lang="en-US" sz="2400" dirty="0">
                <a:solidFill>
                  <a:srgbClr val="0070C0"/>
                </a:solidFill>
              </a:rPr>
              <a:t>Since </a:t>
            </a:r>
            <a:r>
              <a:rPr lang="en-US" sz="2400" dirty="0" err="1">
                <a:solidFill>
                  <a:srgbClr val="0070C0"/>
                </a:solidFill>
              </a:rPr>
              <a:t>DoF</a:t>
            </a:r>
            <a:r>
              <a:rPr lang="en-US" sz="2400" dirty="0">
                <a:solidFill>
                  <a:srgbClr val="0070C0"/>
                </a:solidFill>
              </a:rPr>
              <a:t> launched in 2016 June …</a:t>
            </a:r>
          </a:p>
          <a:p>
            <a:endParaRPr lang="en-US" sz="1200" b="1" dirty="0">
              <a:solidFill>
                <a:srgbClr val="0070C0"/>
              </a:solidFill>
            </a:endParaRPr>
          </a:p>
          <a:p>
            <a:r>
              <a:rPr lang="en-US" sz="2400" b="1" dirty="0">
                <a:solidFill>
                  <a:srgbClr val="0070C0"/>
                </a:solidFill>
              </a:rPr>
              <a:t>Consider the current paths for device informatics in HL7 FHIR constructs: </a:t>
            </a:r>
          </a:p>
          <a:p>
            <a:pPr marL="514350" lvl="1" indent="-285750">
              <a:spcBef>
                <a:spcPts val="1200"/>
              </a:spcBef>
              <a:buFont typeface="Wingdings" panose="05000000000000000000" pitchFamily="2" charset="2"/>
              <a:buChar char="ü"/>
            </a:pPr>
            <a:r>
              <a:rPr lang="en-US" sz="2400" dirty="0" err="1">
                <a:solidFill>
                  <a:srgbClr val="0070C0"/>
                </a:solidFill>
              </a:rPr>
              <a:t>DoF</a:t>
            </a:r>
            <a:r>
              <a:rPr lang="en-US" sz="2400" dirty="0">
                <a:solidFill>
                  <a:srgbClr val="0070C0"/>
                </a:solidFill>
              </a:rPr>
              <a:t> </a:t>
            </a:r>
            <a:r>
              <a:rPr lang="en-US" sz="2400" dirty="0" err="1">
                <a:solidFill>
                  <a:srgbClr val="0070C0"/>
                </a:solidFill>
              </a:rPr>
              <a:t>PoCD</a:t>
            </a:r>
            <a:r>
              <a:rPr lang="en-US" sz="2400" dirty="0">
                <a:solidFill>
                  <a:srgbClr val="0070C0"/>
                </a:solidFill>
              </a:rPr>
              <a:t> IG – Maps ISO/IEEE 11073 </a:t>
            </a:r>
            <a:r>
              <a:rPr lang="en-US" sz="2400" dirty="0" err="1">
                <a:solidFill>
                  <a:srgbClr val="0070C0"/>
                </a:solidFill>
              </a:rPr>
              <a:t>PoCD</a:t>
            </a:r>
            <a:r>
              <a:rPr lang="en-US" sz="2400" dirty="0">
                <a:solidFill>
                  <a:srgbClr val="0070C0"/>
                </a:solidFill>
              </a:rPr>
              <a:t> (Classic &amp; SDC) + IHE DEV/PCD V2 profiles</a:t>
            </a:r>
          </a:p>
          <a:p>
            <a:pPr marL="685800" lvl="2">
              <a:spcBef>
                <a:spcPts val="1200"/>
              </a:spcBef>
            </a:pPr>
            <a:r>
              <a:rPr lang="en-US" sz="1600" dirty="0">
                <a:solidFill>
                  <a:srgbClr val="0070C0"/>
                </a:solidFill>
              </a:rPr>
              <a:t>(https://build.fhir.org/ig/HL7/uv-pocd/index.html)</a:t>
            </a:r>
          </a:p>
          <a:p>
            <a:pPr marL="514350" lvl="1" indent="-285750">
              <a:spcBef>
                <a:spcPts val="1200"/>
              </a:spcBef>
              <a:buFont typeface="Wingdings" panose="05000000000000000000" pitchFamily="2" charset="2"/>
              <a:buChar char="ü"/>
            </a:pPr>
            <a:r>
              <a:rPr lang="en-US" sz="2400" dirty="0" err="1">
                <a:solidFill>
                  <a:srgbClr val="0070C0"/>
                </a:solidFill>
              </a:rPr>
              <a:t>DoF</a:t>
            </a:r>
            <a:r>
              <a:rPr lang="en-US" sz="2400" dirty="0">
                <a:solidFill>
                  <a:srgbClr val="0070C0"/>
                </a:solidFill>
              </a:rPr>
              <a:t> PHD IG – Maps ISO/IEEE 11073 PHD + IHE DEV / PCH profiles</a:t>
            </a:r>
          </a:p>
          <a:p>
            <a:pPr marL="685800" lvl="2">
              <a:spcBef>
                <a:spcPts val="1200"/>
              </a:spcBef>
            </a:pPr>
            <a:r>
              <a:rPr lang="en-US" sz="1600" dirty="0">
                <a:solidFill>
                  <a:srgbClr val="0070C0"/>
                </a:solidFill>
              </a:rPr>
              <a:t>(https://build.fhir.org/ig/HL7/PHD/TechnicalImplementationGuidance.html)</a:t>
            </a:r>
          </a:p>
          <a:p>
            <a:pPr marL="514350" lvl="1" indent="-285750">
              <a:spcBef>
                <a:spcPts val="1200"/>
              </a:spcBef>
              <a:buFont typeface="Wingdings" panose="05000000000000000000" pitchFamily="2" charset="2"/>
              <a:buChar char="ü"/>
            </a:pPr>
            <a:r>
              <a:rPr lang="en-US" sz="2400" dirty="0">
                <a:solidFill>
                  <a:srgbClr val="0070C0"/>
                </a:solidFill>
              </a:rPr>
              <a:t>V2-to-FHIR Project – Maps the HL7 V2 specification (across all uses) to FHIR constructs </a:t>
            </a:r>
          </a:p>
          <a:p>
            <a:pPr marL="228600" lvl="1">
              <a:spcBef>
                <a:spcPts val="1200"/>
              </a:spcBef>
            </a:pPr>
            <a:endParaRPr lang="en-US" sz="1600" dirty="0">
              <a:solidFill>
                <a:srgbClr val="0070C0"/>
              </a:solidFill>
            </a:endParaRPr>
          </a:p>
          <a:p>
            <a:pPr indent="-228600">
              <a:spcBef>
                <a:spcPts val="1200"/>
              </a:spcBef>
            </a:pPr>
            <a:r>
              <a:rPr lang="en-US" sz="2400" b="1" dirty="0">
                <a:solidFill>
                  <a:srgbClr val="0070C0"/>
                </a:solidFill>
              </a:rPr>
              <a:t>Question:  </a:t>
            </a:r>
            <a:r>
              <a:rPr lang="en-US" sz="2400" b="1" i="1" dirty="0">
                <a:solidFill>
                  <a:srgbClr val="0070C0"/>
                </a:solidFill>
              </a:rPr>
              <a:t>With these multiple paths … will we end up with a consistent integration of device informatics in HL7 FHIR ecosystems?</a:t>
            </a:r>
          </a:p>
        </p:txBody>
      </p:sp>
      <p:sp>
        <p:nvSpPr>
          <p:cNvPr id="10" name="Footer Placeholder 8">
            <a:extLst>
              <a:ext uri="{FF2B5EF4-FFF2-40B4-BE49-F238E27FC236}">
                <a16:creationId xmlns:a16="http://schemas.microsoft.com/office/drawing/2014/main" id="{0A2280B9-F826-4628-A828-C03DF5D38180}"/>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Tree>
    <p:extLst>
      <p:ext uri="{BB962C8B-B14F-4D97-AF65-F5344CB8AC3E}">
        <p14:creationId xmlns:p14="http://schemas.microsoft.com/office/powerpoint/2010/main" val="332699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normAutofit fontScale="90000"/>
          </a:bodyPr>
          <a:lstStyle/>
          <a:p>
            <a:r>
              <a:rPr lang="en-US" dirty="0">
                <a:solidFill>
                  <a:srgbClr val="0070C0"/>
                </a:solidFill>
              </a:rPr>
              <a:t>Devices in FHIR – Multiple paths … Same Destination?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15</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4" y="1090697"/>
            <a:ext cx="10648949" cy="4493538"/>
          </a:xfrm>
          <a:prstGeom prst="rect">
            <a:avLst/>
          </a:prstGeom>
          <a:noFill/>
        </p:spPr>
        <p:txBody>
          <a:bodyPr wrap="square" rtlCol="0">
            <a:spAutoFit/>
          </a:bodyPr>
          <a:lstStyle/>
          <a:p>
            <a:r>
              <a:rPr lang="en-US" sz="2400" b="1" u="sng" dirty="0">
                <a:solidFill>
                  <a:srgbClr val="0070C0"/>
                </a:solidFill>
              </a:rPr>
              <a:t>Emerging path:  HL7 V2-to-FHIR Project </a:t>
            </a:r>
          </a:p>
          <a:p>
            <a:pPr marL="514350" lvl="1" indent="-285750">
              <a:spcBef>
                <a:spcPts val="1200"/>
              </a:spcBef>
              <a:buFont typeface="Wingdings" panose="05000000000000000000" pitchFamily="2" charset="2"/>
              <a:buChar char="ü"/>
            </a:pPr>
            <a:r>
              <a:rPr lang="en-US" sz="2400" dirty="0">
                <a:solidFill>
                  <a:srgbClr val="0070C0"/>
                </a:solidFill>
              </a:rPr>
              <a:t>Project (led by HL7 OO) is nearing in ‘21 ballot … it is real, here &amp; now!</a:t>
            </a:r>
          </a:p>
          <a:p>
            <a:pPr marL="514350" lvl="1" indent="-285750">
              <a:spcBef>
                <a:spcPts val="1200"/>
              </a:spcBef>
              <a:buFont typeface="Wingdings" panose="05000000000000000000" pitchFamily="2" charset="2"/>
              <a:buChar char="ü"/>
            </a:pPr>
            <a:r>
              <a:rPr lang="en-US" sz="2400" dirty="0">
                <a:solidFill>
                  <a:srgbClr val="0070C0"/>
                </a:solidFill>
              </a:rPr>
              <a:t>Project maintained in </a:t>
            </a:r>
            <a:r>
              <a:rPr lang="en-US" sz="2400" dirty="0" err="1">
                <a:solidFill>
                  <a:srgbClr val="0070C0"/>
                </a:solidFill>
              </a:rPr>
              <a:t>Github</a:t>
            </a:r>
            <a:r>
              <a:rPr lang="en-US" sz="2400" dirty="0">
                <a:solidFill>
                  <a:srgbClr val="0070C0"/>
                </a:solidFill>
              </a:rPr>
              <a:t> repository:  https://github.com/HL7/v2-to-fhir</a:t>
            </a:r>
          </a:p>
          <a:p>
            <a:pPr marL="514350" lvl="1" indent="-285750">
              <a:spcBef>
                <a:spcPts val="1200"/>
              </a:spcBef>
              <a:buFont typeface="Wingdings" panose="05000000000000000000" pitchFamily="2" charset="2"/>
              <a:buChar char="ü"/>
            </a:pPr>
            <a:r>
              <a:rPr lang="en-US" sz="2400" dirty="0">
                <a:solidFill>
                  <a:srgbClr val="0070C0"/>
                </a:solidFill>
              </a:rPr>
              <a:t>Published in HTML a la FHIR:   https://build.fhir.org/ig/HL7/v2-to-fhir/</a:t>
            </a:r>
          </a:p>
          <a:p>
            <a:pPr marL="514350" lvl="1" indent="-285750">
              <a:spcBef>
                <a:spcPts val="1200"/>
              </a:spcBef>
              <a:buFont typeface="Wingdings" panose="05000000000000000000" pitchFamily="2" charset="2"/>
              <a:buChar char="ü"/>
            </a:pPr>
            <a:r>
              <a:rPr lang="en-US" sz="2400" dirty="0">
                <a:solidFill>
                  <a:srgbClr val="0070C0"/>
                </a:solidFill>
              </a:rPr>
              <a:t>Observations:  Message Mappings VERY similar to </a:t>
            </a:r>
            <a:r>
              <a:rPr lang="en-US" sz="2400" dirty="0" err="1">
                <a:solidFill>
                  <a:srgbClr val="0070C0"/>
                </a:solidFill>
              </a:rPr>
              <a:t>DoF</a:t>
            </a:r>
            <a:r>
              <a:rPr lang="en-US" sz="2400" dirty="0">
                <a:solidFill>
                  <a:srgbClr val="0070C0"/>
                </a:solidFill>
              </a:rPr>
              <a:t> IG work 				(e.g., spreadsheets with 11073 PHD on the left, FHIR on the right)</a:t>
            </a:r>
          </a:p>
          <a:p>
            <a:pPr marL="514350" lvl="1" indent="-285750">
              <a:spcBef>
                <a:spcPts val="1200"/>
              </a:spcBef>
              <a:buFont typeface="Wingdings" panose="05000000000000000000" pitchFamily="2" charset="2"/>
              <a:buChar char="ü"/>
            </a:pPr>
            <a:r>
              <a:rPr lang="en-US" sz="2400" dirty="0">
                <a:solidFill>
                  <a:srgbClr val="0070C0"/>
                </a:solidFill>
              </a:rPr>
              <a:t>Status Notes:</a:t>
            </a:r>
          </a:p>
          <a:p>
            <a:pPr marL="1143000" lvl="2" indent="-457200">
              <a:spcBef>
                <a:spcPts val="1200"/>
              </a:spcBef>
              <a:buFont typeface="+mj-lt"/>
              <a:buAutoNum type="arabicPeriod"/>
            </a:pPr>
            <a:r>
              <a:rPr lang="en-US" sz="2400" dirty="0">
                <a:solidFill>
                  <a:srgbClr val="0070C0"/>
                </a:solidFill>
              </a:rPr>
              <a:t>Limited number of messages (but ORU is included!)</a:t>
            </a:r>
          </a:p>
          <a:p>
            <a:pPr marL="1143000" lvl="2" indent="-457200">
              <a:spcBef>
                <a:spcPts val="1200"/>
              </a:spcBef>
              <a:buFont typeface="+mj-lt"/>
              <a:buAutoNum type="arabicPeriod"/>
            </a:pPr>
            <a:r>
              <a:rPr lang="en-US" sz="2400" dirty="0">
                <a:solidFill>
                  <a:srgbClr val="0070C0"/>
                </a:solidFill>
              </a:rPr>
              <a:t>Pulled from January ‘21 Ballot due to the need to “bake” it some more</a:t>
            </a:r>
          </a:p>
        </p:txBody>
      </p:sp>
      <p:sp>
        <p:nvSpPr>
          <p:cNvPr id="10" name="Footer Placeholder 8">
            <a:extLst>
              <a:ext uri="{FF2B5EF4-FFF2-40B4-BE49-F238E27FC236}">
                <a16:creationId xmlns:a16="http://schemas.microsoft.com/office/drawing/2014/main" id="{0A2280B9-F826-4628-A828-C03DF5D38180}"/>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Tree>
    <p:extLst>
      <p:ext uri="{BB962C8B-B14F-4D97-AF65-F5344CB8AC3E}">
        <p14:creationId xmlns:p14="http://schemas.microsoft.com/office/powerpoint/2010/main" val="2137248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normAutofit fontScale="90000"/>
          </a:bodyPr>
          <a:lstStyle/>
          <a:p>
            <a:r>
              <a:rPr lang="en-US" dirty="0">
                <a:solidFill>
                  <a:srgbClr val="0070C0"/>
                </a:solidFill>
              </a:rPr>
              <a:t>Devices in FHIR – Multiple paths … Same Destination?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16</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5" y="1090697"/>
            <a:ext cx="11677650" cy="6278642"/>
          </a:xfrm>
          <a:prstGeom prst="rect">
            <a:avLst/>
          </a:prstGeom>
          <a:noFill/>
        </p:spPr>
        <p:txBody>
          <a:bodyPr wrap="square" rtlCol="0">
            <a:spAutoFit/>
          </a:bodyPr>
          <a:lstStyle/>
          <a:p>
            <a:r>
              <a:rPr lang="en-US" sz="2400" b="1" dirty="0">
                <a:solidFill>
                  <a:srgbClr val="0070C0"/>
                </a:solidFill>
              </a:rPr>
              <a:t>At end of 2021 … will all paths lead to the same </a:t>
            </a:r>
            <a:r>
              <a:rPr lang="en-US" sz="2400" b="1" dirty="0" err="1">
                <a:solidFill>
                  <a:srgbClr val="0070C0"/>
                </a:solidFill>
              </a:rPr>
              <a:t>DoF</a:t>
            </a:r>
            <a:r>
              <a:rPr lang="en-US" sz="2400" b="1" dirty="0">
                <a:solidFill>
                  <a:srgbClr val="0070C0"/>
                </a:solidFill>
              </a:rPr>
              <a:t> destination? </a:t>
            </a:r>
          </a:p>
          <a:p>
            <a:pPr marL="514350" lvl="1" indent="-285750">
              <a:spcBef>
                <a:spcPts val="1200"/>
              </a:spcBef>
              <a:buFont typeface="Wingdings" panose="05000000000000000000" pitchFamily="2" charset="2"/>
              <a:buChar char="ü"/>
            </a:pPr>
            <a:r>
              <a:rPr lang="en-US" sz="2400" b="1" dirty="0">
                <a:solidFill>
                  <a:srgbClr val="0070C0"/>
                </a:solidFill>
              </a:rPr>
              <a:t>Goal</a:t>
            </a:r>
            <a:r>
              <a:rPr lang="en-US" sz="2400" dirty="0">
                <a:solidFill>
                  <a:srgbClr val="0070C0"/>
                </a:solidFill>
              </a:rPr>
              <a:t>:  </a:t>
            </a:r>
            <a:r>
              <a:rPr lang="en-US" sz="2400" i="1" dirty="0">
                <a:solidFill>
                  <a:srgbClr val="0070C0"/>
                </a:solidFill>
              </a:rPr>
              <a:t>Consistent integration of device informatics within FHIR-based ecosystems</a:t>
            </a:r>
          </a:p>
          <a:p>
            <a:pPr marL="514350" lvl="1" indent="-285750">
              <a:spcBef>
                <a:spcPts val="1200"/>
              </a:spcBef>
              <a:buFont typeface="Wingdings" panose="05000000000000000000" pitchFamily="2" charset="2"/>
              <a:buChar char="ü"/>
            </a:pPr>
            <a:r>
              <a:rPr lang="en-US" sz="2400" dirty="0">
                <a:solidFill>
                  <a:srgbClr val="0070C0"/>
                </a:solidFill>
              </a:rPr>
              <a:t>HL7-IHE DEV support specifications using V2 messaging, 11073 </a:t>
            </a:r>
            <a:r>
              <a:rPr lang="en-US" sz="2400" dirty="0" err="1">
                <a:solidFill>
                  <a:srgbClr val="0070C0"/>
                </a:solidFill>
              </a:rPr>
              <a:t>PoCD</a:t>
            </a:r>
            <a:r>
              <a:rPr lang="en-US" sz="2400" dirty="0">
                <a:solidFill>
                  <a:srgbClr val="0070C0"/>
                </a:solidFill>
              </a:rPr>
              <a:t> &amp; PHD semantics, SDC BICEPS &amp; communications … and FHIR</a:t>
            </a:r>
          </a:p>
          <a:p>
            <a:pPr marL="514350" lvl="1" indent="-285750">
              <a:spcBef>
                <a:spcPts val="1200"/>
              </a:spcBef>
              <a:buFont typeface="Wingdings" panose="05000000000000000000" pitchFamily="2" charset="2"/>
              <a:buChar char="ü"/>
            </a:pPr>
            <a:r>
              <a:rPr lang="en-US" sz="2400" dirty="0">
                <a:solidFill>
                  <a:srgbClr val="0070C0"/>
                </a:solidFill>
              </a:rPr>
              <a:t>SDPi+FHIR includes “SOMDS Connector” bidirectional gateways … including for FHIR</a:t>
            </a:r>
          </a:p>
          <a:p>
            <a:pPr marL="514350" lvl="1" indent="-285750">
              <a:spcBef>
                <a:spcPts val="1200"/>
              </a:spcBef>
              <a:buFont typeface="Wingdings" panose="05000000000000000000" pitchFamily="2" charset="2"/>
              <a:buChar char="ü"/>
            </a:pPr>
            <a:r>
              <a:rPr lang="en-US" sz="2400" dirty="0" err="1">
                <a:solidFill>
                  <a:srgbClr val="0070C0"/>
                </a:solidFill>
              </a:rPr>
              <a:t>DoF</a:t>
            </a:r>
            <a:r>
              <a:rPr lang="en-US" sz="2400" dirty="0">
                <a:solidFill>
                  <a:srgbClr val="0070C0"/>
                </a:solidFill>
              </a:rPr>
              <a:t> Implementation guides consistently map 11073 semantics to FHIR resources</a:t>
            </a:r>
          </a:p>
          <a:p>
            <a:pPr marL="514350" lvl="1" indent="-285750">
              <a:spcBef>
                <a:spcPts val="1200"/>
              </a:spcBef>
              <a:buFont typeface="Wingdings" panose="05000000000000000000" pitchFamily="2" charset="2"/>
              <a:buChar char="ü"/>
            </a:pPr>
            <a:r>
              <a:rPr lang="en-US" sz="2400" dirty="0">
                <a:solidFill>
                  <a:srgbClr val="0070C0"/>
                </a:solidFill>
              </a:rPr>
              <a:t>V2-to-FHIR will be baked into products &amp; open source tooling, etc.</a:t>
            </a:r>
          </a:p>
          <a:p>
            <a:pPr marL="228600" lvl="1">
              <a:spcBef>
                <a:spcPts val="1200"/>
              </a:spcBef>
            </a:pPr>
            <a:r>
              <a:rPr lang="en-US" sz="2400" b="1" dirty="0">
                <a:solidFill>
                  <a:srgbClr val="0070C0"/>
                </a:solidFill>
              </a:rPr>
              <a:t>Question</a:t>
            </a:r>
            <a:r>
              <a:rPr lang="en-US" sz="2400" dirty="0">
                <a:solidFill>
                  <a:srgbClr val="0070C0"/>
                </a:solidFill>
              </a:rPr>
              <a:t>:  </a:t>
            </a:r>
            <a:r>
              <a:rPr lang="en-US" sz="2400" i="1" dirty="0">
                <a:solidFill>
                  <a:srgbClr val="0070C0"/>
                </a:solidFill>
              </a:rPr>
              <a:t>Will the V2-to-FHIR message mappings (esp. for ORU profiles) be consistent with existing HL7-IHE DEV </a:t>
            </a:r>
            <a:r>
              <a:rPr lang="en-US" sz="2400" i="1" dirty="0" err="1">
                <a:solidFill>
                  <a:srgbClr val="0070C0"/>
                </a:solidFill>
              </a:rPr>
              <a:t>DoF</a:t>
            </a:r>
            <a:r>
              <a:rPr lang="en-US" sz="2400" i="1" dirty="0">
                <a:solidFill>
                  <a:srgbClr val="0070C0"/>
                </a:solidFill>
              </a:rPr>
              <a:t> specifications?</a:t>
            </a:r>
          </a:p>
          <a:p>
            <a:pPr marL="685800" lvl="2">
              <a:spcBef>
                <a:spcPts val="1200"/>
              </a:spcBef>
            </a:pPr>
            <a:r>
              <a:rPr lang="en-US" sz="2400" dirty="0">
                <a:solidFill>
                  <a:srgbClr val="0070C0"/>
                </a:solidFill>
              </a:rPr>
              <a:t>Who / how / when … will this </a:t>
            </a:r>
            <a:r>
              <a:rPr lang="en-US" sz="2400" b="1" i="1" dirty="0">
                <a:solidFill>
                  <a:srgbClr val="0070C0"/>
                </a:solidFill>
              </a:rPr>
              <a:t>automagically</a:t>
            </a:r>
            <a:r>
              <a:rPr lang="en-US" sz="2400" dirty="0">
                <a:solidFill>
                  <a:srgbClr val="0070C0"/>
                </a:solidFill>
              </a:rPr>
              <a:t> happen?								(not a rhetorical question … time to engage is </a:t>
            </a:r>
            <a:r>
              <a:rPr lang="en-US" sz="2400" b="1" i="1" dirty="0">
                <a:solidFill>
                  <a:srgbClr val="FF0000"/>
                </a:solidFill>
              </a:rPr>
              <a:t>NOW</a:t>
            </a:r>
            <a:r>
              <a:rPr lang="en-US" sz="2400" dirty="0">
                <a:solidFill>
                  <a:srgbClr val="0070C0"/>
                </a:solidFill>
              </a:rPr>
              <a:t>!)</a:t>
            </a:r>
          </a:p>
          <a:p>
            <a:pPr marL="514350" lvl="1" indent="-285750">
              <a:spcBef>
                <a:spcPts val="1200"/>
              </a:spcBef>
              <a:buFont typeface="Wingdings" panose="05000000000000000000" pitchFamily="2" charset="2"/>
              <a:buChar char="ü"/>
            </a:pPr>
            <a:endParaRPr lang="en-US" sz="2400" dirty="0">
              <a:solidFill>
                <a:srgbClr val="0070C0"/>
              </a:solidFill>
            </a:endParaRPr>
          </a:p>
          <a:p>
            <a:pPr marL="514350" lvl="1" indent="-285750">
              <a:spcBef>
                <a:spcPts val="1200"/>
              </a:spcBef>
              <a:buFont typeface="Wingdings" panose="05000000000000000000" pitchFamily="2" charset="2"/>
              <a:buChar char="ü"/>
            </a:pPr>
            <a:endParaRPr lang="en-US" sz="2400" dirty="0">
              <a:solidFill>
                <a:srgbClr val="0070C0"/>
              </a:solidFill>
            </a:endParaRPr>
          </a:p>
        </p:txBody>
      </p:sp>
      <p:sp>
        <p:nvSpPr>
          <p:cNvPr id="10" name="Footer Placeholder 8">
            <a:extLst>
              <a:ext uri="{FF2B5EF4-FFF2-40B4-BE49-F238E27FC236}">
                <a16:creationId xmlns:a16="http://schemas.microsoft.com/office/drawing/2014/main" id="{0A2280B9-F826-4628-A828-C03DF5D38180}"/>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Tree>
    <p:extLst>
      <p:ext uri="{BB962C8B-B14F-4D97-AF65-F5344CB8AC3E}">
        <p14:creationId xmlns:p14="http://schemas.microsoft.com/office/powerpoint/2010/main" val="2819554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1709739"/>
            <a:ext cx="10515600" cy="2179510"/>
          </a:xfrm>
        </p:spPr>
        <p:txBody>
          <a:bodyPr/>
          <a:lstStyle/>
          <a:p>
            <a:r>
              <a:rPr lang="en-US" b="1" dirty="0">
                <a:solidFill>
                  <a:srgbClr val="0070C0"/>
                </a:solidFill>
              </a:rPr>
              <a:t>Focus Topic:  IHE TF Publications – </a:t>
            </a:r>
            <a:r>
              <a:rPr lang="en-US" b="1" i="1" dirty="0">
                <a:solidFill>
                  <a:srgbClr val="0070C0"/>
                </a:solidFill>
              </a:rPr>
              <a:t>Accelerating the Evolution</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normAutofit fontScale="92500" lnSpcReduction="10000"/>
          </a:bodyPr>
          <a:lstStyle/>
          <a:p>
            <a:r>
              <a:rPr lang="en-US" sz="2800" dirty="0"/>
              <a:t>Oft heard:  </a:t>
            </a:r>
          </a:p>
          <a:p>
            <a:pPr lvl="1"/>
            <a:r>
              <a:rPr lang="en-US" sz="2400" dirty="0"/>
              <a:t>Do we have to keep these monolithic Word / PDF spec documents?</a:t>
            </a:r>
          </a:p>
          <a:p>
            <a:pPr lvl="1"/>
            <a:r>
              <a:rPr lang="en-US" sz="2400" dirty="0"/>
              <a:t>Can’t we become more like … HL7 FHIR publication in HTML?</a:t>
            </a:r>
          </a:p>
          <a:p>
            <a:pPr lvl="1"/>
            <a:r>
              <a:rPr lang="en-US" sz="2400" dirty="0"/>
              <a:t>It’s the 20’s … can’t we do better?!</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17</a:t>
            </a:fld>
            <a:endParaRPr lang="en-US"/>
          </a:p>
        </p:txBody>
      </p:sp>
    </p:spTree>
    <p:extLst>
      <p:ext uri="{BB962C8B-B14F-4D97-AF65-F5344CB8AC3E}">
        <p14:creationId xmlns:p14="http://schemas.microsoft.com/office/powerpoint/2010/main" val="3061456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18</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81172"/>
            <a:ext cx="11353801" cy="4647426"/>
          </a:xfrm>
          <a:prstGeom prst="rect">
            <a:avLst/>
          </a:prstGeom>
          <a:noFill/>
        </p:spPr>
        <p:txBody>
          <a:bodyPr wrap="square" rtlCol="0">
            <a:spAutoFit/>
          </a:bodyPr>
          <a:lstStyle/>
          <a:p>
            <a:r>
              <a:rPr lang="en-US" sz="2400" b="1" dirty="0">
                <a:solidFill>
                  <a:srgbClr val="0070C0"/>
                </a:solidFill>
              </a:rPr>
              <a:t>Current state &amp; challenges for IHE Technical Framework Publication</a:t>
            </a:r>
          </a:p>
          <a:p>
            <a:pPr marL="742950" lvl="1" indent="-285750">
              <a:spcBef>
                <a:spcPts val="1200"/>
              </a:spcBef>
              <a:buFont typeface="Wingdings" panose="05000000000000000000" pitchFamily="2" charset="2"/>
              <a:buChar char="ü"/>
            </a:pPr>
            <a:r>
              <a:rPr lang="en-US" sz="2400" dirty="0">
                <a:solidFill>
                  <a:srgbClr val="0070C0"/>
                </a:solidFill>
                <a:hlinkClick r:id="rId2"/>
              </a:rPr>
              <a:t>Goals and Objectives of committee managing IHE use of HL7 IG publisher</a:t>
            </a:r>
            <a:endParaRPr lang="en-US" sz="2400" dirty="0">
              <a:solidFill>
                <a:srgbClr val="0070C0"/>
              </a:solidFill>
            </a:endParaRPr>
          </a:p>
          <a:p>
            <a:pPr marL="742950" lvl="1" indent="-285750">
              <a:spcBef>
                <a:spcPts val="1200"/>
              </a:spcBef>
              <a:buFont typeface="Wingdings" panose="05000000000000000000" pitchFamily="2" charset="2"/>
              <a:buChar char="ü"/>
            </a:pPr>
            <a:r>
              <a:rPr lang="en-US" sz="2400" dirty="0">
                <a:solidFill>
                  <a:srgbClr val="0070C0"/>
                </a:solidFill>
              </a:rPr>
              <a:t>ITI TF Publication rolled out </a:t>
            </a:r>
            <a:r>
              <a:rPr lang="en-US" sz="2000" dirty="0">
                <a:solidFill>
                  <a:srgbClr val="0070C0"/>
                </a:solidFill>
              </a:rPr>
              <a:t>(</a:t>
            </a:r>
            <a:r>
              <a:rPr lang="en-US" sz="2000" dirty="0">
                <a:solidFill>
                  <a:srgbClr val="0070C0"/>
                </a:solidFill>
                <a:hlinkClick r:id="rId3"/>
              </a:rPr>
              <a:t>https://profiles.ihe.net/index.html</a:t>
            </a:r>
            <a:r>
              <a:rPr lang="en-US" sz="2000" dirty="0">
                <a:solidFill>
                  <a:srgbClr val="0070C0"/>
                </a:solidFill>
              </a:rPr>
              <a:t>)</a:t>
            </a:r>
          </a:p>
          <a:p>
            <a:pPr marL="742950" lvl="1" indent="-285750">
              <a:spcBef>
                <a:spcPts val="1200"/>
              </a:spcBef>
              <a:buFont typeface="Wingdings" panose="05000000000000000000" pitchFamily="2" charset="2"/>
              <a:buChar char="ü"/>
            </a:pPr>
            <a:r>
              <a:rPr lang="en-US" sz="2400" dirty="0">
                <a:solidFill>
                  <a:srgbClr val="0070C0"/>
                </a:solidFill>
              </a:rPr>
              <a:t>IHE Publication Project </a:t>
            </a:r>
            <a:r>
              <a:rPr lang="en-US" sz="2000" dirty="0">
                <a:solidFill>
                  <a:srgbClr val="0070C0"/>
                </a:solidFill>
              </a:rPr>
              <a:t>(</a:t>
            </a:r>
            <a:r>
              <a:rPr lang="en-US" sz="2000" dirty="0">
                <a:solidFill>
                  <a:srgbClr val="0070C0"/>
                </a:solidFill>
                <a:hlinkClick r:id="rId4"/>
              </a:rPr>
              <a:t>https://github.com/IHE/publications/</a:t>
            </a:r>
            <a:r>
              <a:rPr lang="en-US" sz="2000" dirty="0">
                <a:solidFill>
                  <a:srgbClr val="0070C0"/>
                </a:solidFill>
              </a:rPr>
              <a:t>)</a:t>
            </a:r>
          </a:p>
          <a:p>
            <a:pPr marL="742950" lvl="1" indent="-285750">
              <a:spcBef>
                <a:spcPts val="1200"/>
              </a:spcBef>
              <a:buFont typeface="Wingdings" panose="05000000000000000000" pitchFamily="2" charset="2"/>
              <a:buChar char="ü"/>
            </a:pPr>
            <a:r>
              <a:rPr lang="en-US" sz="2400" dirty="0">
                <a:solidFill>
                  <a:srgbClr val="0070C0"/>
                </a:solidFill>
              </a:rPr>
              <a:t>IHE “supplement template” project </a:t>
            </a:r>
            <a:r>
              <a:rPr lang="en-US" sz="2000" dirty="0">
                <a:solidFill>
                  <a:srgbClr val="0070C0"/>
                </a:solidFill>
              </a:rPr>
              <a:t>(</a:t>
            </a:r>
            <a:r>
              <a:rPr lang="en-US" sz="2000" dirty="0">
                <a:solidFill>
                  <a:srgbClr val="0070C0"/>
                </a:solidFill>
                <a:hlinkClick r:id="rId5"/>
              </a:rPr>
              <a:t>https://github.com/IHE/supplement-template</a:t>
            </a:r>
            <a:r>
              <a:rPr lang="en-US" sz="2000" dirty="0">
                <a:solidFill>
                  <a:srgbClr val="0070C0"/>
                </a:solidFill>
              </a:rPr>
              <a:t>)</a:t>
            </a:r>
          </a:p>
          <a:p>
            <a:pPr marL="742950" lvl="1" indent="-285750">
              <a:spcBef>
                <a:spcPts val="1200"/>
              </a:spcBef>
              <a:buFont typeface="Wingdings" panose="05000000000000000000" pitchFamily="2" charset="2"/>
              <a:buChar char="ü"/>
            </a:pPr>
            <a:r>
              <a:rPr lang="en-US" sz="2400" dirty="0">
                <a:solidFill>
                  <a:srgbClr val="0070C0"/>
                </a:solidFill>
              </a:rPr>
              <a:t>Status of publishing @  </a:t>
            </a:r>
            <a:r>
              <a:rPr lang="en-US" sz="2400" dirty="0">
                <a:solidFill>
                  <a:srgbClr val="0070C0"/>
                </a:solidFill>
                <a:hlinkClick r:id="rId6"/>
              </a:rPr>
              <a:t>ihe.github.io</a:t>
            </a:r>
            <a:r>
              <a:rPr lang="en-US" sz="2400" dirty="0">
                <a:solidFill>
                  <a:srgbClr val="0070C0"/>
                </a:solidFill>
              </a:rPr>
              <a:t>? </a:t>
            </a:r>
          </a:p>
          <a:p>
            <a:pPr>
              <a:spcBef>
                <a:spcPts val="1200"/>
              </a:spcBef>
            </a:pPr>
            <a:endParaRPr lang="en-US" sz="2400" dirty="0">
              <a:solidFill>
                <a:srgbClr val="0070C0"/>
              </a:solidFill>
            </a:endParaRPr>
          </a:p>
          <a:p>
            <a:pPr>
              <a:spcBef>
                <a:spcPts val="1200"/>
              </a:spcBef>
            </a:pPr>
            <a:r>
              <a:rPr lang="en-US" sz="2400" dirty="0">
                <a:solidFill>
                  <a:srgbClr val="0070C0"/>
                </a:solidFill>
              </a:rPr>
              <a:t>Publication at profiles.ihe.net represents a huge step forward … but …</a:t>
            </a:r>
          </a:p>
          <a:p>
            <a:pPr>
              <a:spcBef>
                <a:spcPts val="1200"/>
              </a:spcBef>
            </a:pPr>
            <a:r>
              <a:rPr lang="en-US" sz="2400" dirty="0">
                <a:solidFill>
                  <a:srgbClr val="0070C0"/>
                </a:solidFill>
              </a:rPr>
              <a:t>Does this get us to where we really want to be?  How does it compare to the V2+ work?</a:t>
            </a:r>
          </a:p>
        </p:txBody>
      </p:sp>
    </p:spTree>
    <p:extLst>
      <p:ext uri="{BB962C8B-B14F-4D97-AF65-F5344CB8AC3E}">
        <p14:creationId xmlns:p14="http://schemas.microsoft.com/office/powerpoint/2010/main" val="145278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90697"/>
            <a:ext cx="10991851" cy="3862596"/>
          </a:xfrm>
          <a:prstGeom prst="rect">
            <a:avLst/>
          </a:prstGeom>
          <a:noFill/>
        </p:spPr>
        <p:txBody>
          <a:bodyPr wrap="square" rtlCol="0">
            <a:spAutoFit/>
          </a:bodyPr>
          <a:lstStyle/>
          <a:p>
            <a:r>
              <a:rPr lang="en-US" sz="2400" b="1" dirty="0">
                <a:solidFill>
                  <a:srgbClr val="0070C0"/>
                </a:solidFill>
              </a:rPr>
              <a:t>Consider the analogous HL7 V2+ project</a:t>
            </a:r>
          </a:p>
          <a:p>
            <a:pPr marL="742950" lvl="1" indent="-285750">
              <a:spcBef>
                <a:spcPts val="1200"/>
              </a:spcBef>
              <a:buFont typeface="Wingdings" panose="05000000000000000000" pitchFamily="2" charset="2"/>
              <a:buChar char="ü"/>
            </a:pPr>
            <a:r>
              <a:rPr lang="en-US" sz="2400" dirty="0">
                <a:solidFill>
                  <a:srgbClr val="0070C0"/>
                </a:solidFill>
              </a:rPr>
              <a:t>HL7 V2 is analogous:  Word/PDF documents … pain </a:t>
            </a:r>
            <a:r>
              <a:rPr lang="en-US" sz="2400" dirty="0" err="1">
                <a:solidFill>
                  <a:srgbClr val="0070C0"/>
                </a:solidFill>
              </a:rPr>
              <a:t>pain</a:t>
            </a:r>
            <a:r>
              <a:rPr lang="en-US" sz="2400" dirty="0">
                <a:solidFill>
                  <a:srgbClr val="0070C0"/>
                </a:solidFill>
              </a:rPr>
              <a:t> </a:t>
            </a:r>
            <a:r>
              <a:rPr lang="en-US" sz="2400" dirty="0" err="1">
                <a:solidFill>
                  <a:srgbClr val="0070C0"/>
                </a:solidFill>
              </a:rPr>
              <a:t>pain</a:t>
            </a:r>
            <a:r>
              <a:rPr lang="en-US" sz="2400" dirty="0">
                <a:solidFill>
                  <a:srgbClr val="0070C0"/>
                </a:solidFill>
              </a:rPr>
              <a:t> </a:t>
            </a:r>
          </a:p>
          <a:p>
            <a:pPr marL="742950" lvl="1" indent="-285750">
              <a:spcBef>
                <a:spcPts val="1200"/>
              </a:spcBef>
              <a:buFont typeface="Wingdings" panose="05000000000000000000" pitchFamily="2" charset="2"/>
              <a:buChar char="ü"/>
            </a:pPr>
            <a:r>
              <a:rPr lang="en-US" sz="2400" dirty="0">
                <a:solidFill>
                  <a:srgbClr val="0070C0"/>
                </a:solidFill>
              </a:rPr>
              <a:t>V2+ Project aims to publish V2 in a way very similar to HL7 FHIR</a:t>
            </a:r>
          </a:p>
          <a:p>
            <a:pPr>
              <a:spcBef>
                <a:spcPts val="1200"/>
              </a:spcBef>
            </a:pPr>
            <a:endParaRPr lang="en-US" sz="700" dirty="0">
              <a:solidFill>
                <a:srgbClr val="0070C0"/>
              </a:solidFill>
            </a:endParaRPr>
          </a:p>
          <a:p>
            <a:pPr>
              <a:spcBef>
                <a:spcPts val="1200"/>
              </a:spcBef>
            </a:pPr>
            <a:r>
              <a:rPr lang="en-US" sz="2400" dirty="0">
                <a:solidFill>
                  <a:srgbClr val="0070C0"/>
                </a:solidFill>
              </a:rPr>
              <a:t>And the Tooling is 1</a:t>
            </a:r>
            <a:r>
              <a:rPr lang="en-US" sz="2400" baseline="30000" dirty="0">
                <a:solidFill>
                  <a:srgbClr val="0070C0"/>
                </a:solidFill>
              </a:rPr>
              <a:t>st</a:t>
            </a:r>
            <a:r>
              <a:rPr lang="en-US" sz="2400" dirty="0">
                <a:solidFill>
                  <a:srgbClr val="0070C0"/>
                </a:solidFill>
              </a:rPr>
              <a:t> Class, with our amazing Master Tool Builder:  </a:t>
            </a:r>
            <a:r>
              <a:rPr lang="en-US" sz="2400" b="1" i="1" dirty="0">
                <a:solidFill>
                  <a:srgbClr val="0070C0"/>
                </a:solidFill>
              </a:rPr>
              <a:t>Michael </a:t>
            </a:r>
            <a:r>
              <a:rPr lang="en-US" sz="2400" b="1" i="1" dirty="0" err="1">
                <a:solidFill>
                  <a:srgbClr val="0070C0"/>
                </a:solidFill>
              </a:rPr>
              <a:t>Faughn</a:t>
            </a:r>
            <a:r>
              <a:rPr lang="en-US" sz="2400" dirty="0">
                <a:solidFill>
                  <a:srgbClr val="0070C0"/>
                </a:solidFill>
              </a:rPr>
              <a:t>!</a:t>
            </a:r>
          </a:p>
          <a:p>
            <a:pPr>
              <a:spcBef>
                <a:spcPts val="1200"/>
              </a:spcBef>
            </a:pPr>
            <a:endParaRPr lang="en-US" sz="2400" dirty="0">
              <a:solidFill>
                <a:srgbClr val="0070C0"/>
              </a:solidFill>
            </a:endParaRPr>
          </a:p>
          <a:p>
            <a:pPr>
              <a:spcBef>
                <a:spcPts val="1200"/>
              </a:spcBef>
            </a:pPr>
            <a:r>
              <a:rPr lang="en-US" sz="2400" dirty="0">
                <a:solidFill>
                  <a:srgbClr val="0070C0"/>
                </a:solidFill>
              </a:rPr>
              <a:t>Project repository:  </a:t>
            </a:r>
            <a:r>
              <a:rPr lang="en-US" sz="2400" dirty="0">
                <a:solidFill>
                  <a:srgbClr val="0070C0"/>
                </a:solidFill>
                <a:hlinkClick r:id="rId2"/>
              </a:rPr>
              <a:t>https://github.com/HL7/v2-to-fhir</a:t>
            </a:r>
            <a:r>
              <a:rPr lang="en-US" sz="2400" dirty="0">
                <a:solidFill>
                  <a:srgbClr val="0070C0"/>
                </a:solidFill>
              </a:rPr>
              <a:t> </a:t>
            </a:r>
          </a:p>
          <a:p>
            <a:pPr>
              <a:spcBef>
                <a:spcPts val="1200"/>
              </a:spcBef>
            </a:pPr>
            <a:r>
              <a:rPr lang="en-US" sz="2400" dirty="0">
                <a:solidFill>
                  <a:srgbClr val="0070C0"/>
                </a:solidFill>
              </a:rPr>
              <a:t>HTML Publication:  </a:t>
            </a:r>
            <a:r>
              <a:rPr lang="en-US" sz="2400" dirty="0">
                <a:solidFill>
                  <a:srgbClr val="0070C0"/>
                </a:solidFill>
                <a:hlinkClick r:id="rId3"/>
              </a:rPr>
              <a:t>https://v2plus.hl7.org/2021Jan/index.html</a:t>
            </a:r>
            <a:r>
              <a:rPr lang="en-US" sz="2400" dirty="0">
                <a:solidFill>
                  <a:srgbClr val="0070C0"/>
                </a:solidFill>
              </a:rPr>
              <a:t> </a:t>
            </a:r>
          </a:p>
        </p:txBody>
      </p:sp>
    </p:spTree>
    <p:extLst>
      <p:ext uri="{BB962C8B-B14F-4D97-AF65-F5344CB8AC3E}">
        <p14:creationId xmlns:p14="http://schemas.microsoft.com/office/powerpoint/2010/main" val="418945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C020-8250-4FD3-8F5B-2F70B8211D8F}"/>
              </a:ext>
            </a:extLst>
          </p:cNvPr>
          <p:cNvSpPr>
            <a:spLocks noGrp="1"/>
          </p:cNvSpPr>
          <p:nvPr>
            <p:ph type="title"/>
          </p:nvPr>
        </p:nvSpPr>
        <p:spPr>
          <a:xfrm>
            <a:off x="268224" y="2054747"/>
            <a:ext cx="11923773" cy="806450"/>
          </a:xfrm>
        </p:spPr>
        <p:txBody>
          <a:bodyPr/>
          <a:lstStyle/>
          <a:p>
            <a:r>
              <a:rPr lang="en-US" dirty="0"/>
              <a:t>Gemini SES MDI using SDPi+FHIR</a:t>
            </a:r>
          </a:p>
        </p:txBody>
      </p:sp>
      <p:sp>
        <p:nvSpPr>
          <p:cNvPr id="5" name="Slide Number Placeholder 4">
            <a:extLst>
              <a:ext uri="{FF2B5EF4-FFF2-40B4-BE49-F238E27FC236}">
                <a16:creationId xmlns:a16="http://schemas.microsoft.com/office/drawing/2014/main" id="{CCB680B0-22AE-41A6-941B-0890391857B6}"/>
              </a:ext>
            </a:extLst>
          </p:cNvPr>
          <p:cNvSpPr>
            <a:spLocks noGrp="1"/>
          </p:cNvSpPr>
          <p:nvPr>
            <p:ph type="sldNum" sz="quarter" idx="12"/>
          </p:nvPr>
        </p:nvSpPr>
        <p:spPr/>
        <p:txBody>
          <a:bodyPr/>
          <a:lstStyle/>
          <a:p>
            <a:fld id="{4B2B13E8-E2F1-42A7-A4D7-4750DA1EC715}" type="slidenum">
              <a:rPr lang="en-US" smtClean="0"/>
              <a:pPr/>
              <a:t>2</a:t>
            </a:fld>
            <a:endParaRPr lang="en-US" dirty="0"/>
          </a:p>
        </p:txBody>
      </p:sp>
      <p:sp>
        <p:nvSpPr>
          <p:cNvPr id="9" name="Content Placeholder 2">
            <a:extLst>
              <a:ext uri="{FF2B5EF4-FFF2-40B4-BE49-F238E27FC236}">
                <a16:creationId xmlns:a16="http://schemas.microsoft.com/office/drawing/2014/main" id="{CCC2E69D-70F9-49AE-A92E-4E9896FD6F87}"/>
              </a:ext>
            </a:extLst>
          </p:cNvPr>
          <p:cNvSpPr txBox="1">
            <a:spLocks/>
          </p:cNvSpPr>
          <p:nvPr/>
        </p:nvSpPr>
        <p:spPr>
          <a:xfrm>
            <a:off x="581025" y="2946846"/>
            <a:ext cx="11610974" cy="555625"/>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Gemini SES MDI / SDPi+FHIR – Year 3 Update!</a:t>
            </a:r>
            <a:endParaRPr lang="en-US" i="1" dirty="0"/>
          </a:p>
        </p:txBody>
      </p:sp>
      <p:sp>
        <p:nvSpPr>
          <p:cNvPr id="10" name="Content Placeholder 2">
            <a:extLst>
              <a:ext uri="{FF2B5EF4-FFF2-40B4-BE49-F238E27FC236}">
                <a16:creationId xmlns:a16="http://schemas.microsoft.com/office/drawing/2014/main" id="{137EE37E-38E3-4C05-A160-D2C7BF8D6C36}"/>
              </a:ext>
            </a:extLst>
          </p:cNvPr>
          <p:cNvSpPr txBox="1">
            <a:spLocks/>
          </p:cNvSpPr>
          <p:nvPr/>
        </p:nvSpPr>
        <p:spPr>
          <a:xfrm>
            <a:off x="581023" y="3800453"/>
            <a:ext cx="11610974" cy="555625"/>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Topic:  Do all roads lead to … </a:t>
            </a:r>
            <a:r>
              <a:rPr lang="en-US" i="1" dirty="0"/>
              <a:t>Devices on FHIR Destination</a:t>
            </a:r>
            <a:r>
              <a:rPr lang="en-US" dirty="0"/>
              <a:t>?! </a:t>
            </a:r>
          </a:p>
        </p:txBody>
      </p:sp>
      <p:sp>
        <p:nvSpPr>
          <p:cNvPr id="11" name="Content Placeholder 2">
            <a:extLst>
              <a:ext uri="{FF2B5EF4-FFF2-40B4-BE49-F238E27FC236}">
                <a16:creationId xmlns:a16="http://schemas.microsoft.com/office/drawing/2014/main" id="{3D83AC7B-6BAF-486C-9057-CD6EC9851224}"/>
              </a:ext>
            </a:extLst>
          </p:cNvPr>
          <p:cNvSpPr txBox="1">
            <a:spLocks/>
          </p:cNvSpPr>
          <p:nvPr/>
        </p:nvSpPr>
        <p:spPr>
          <a:xfrm>
            <a:off x="581023" y="4650978"/>
            <a:ext cx="11610974" cy="555625"/>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Topic:  IHE TF Publications – </a:t>
            </a:r>
            <a:r>
              <a:rPr lang="en-US" i="1" dirty="0"/>
              <a:t>Accelerating the Evolution  </a:t>
            </a:r>
          </a:p>
        </p:txBody>
      </p:sp>
      <p:sp>
        <p:nvSpPr>
          <p:cNvPr id="12" name="Content Placeholder 2">
            <a:extLst>
              <a:ext uri="{FF2B5EF4-FFF2-40B4-BE49-F238E27FC236}">
                <a16:creationId xmlns:a16="http://schemas.microsoft.com/office/drawing/2014/main" id="{D7C8BC11-010D-46F5-BFDB-AD396E3B2BCB}"/>
              </a:ext>
            </a:extLst>
          </p:cNvPr>
          <p:cNvSpPr txBox="1">
            <a:spLocks/>
          </p:cNvSpPr>
          <p:nvPr/>
        </p:nvSpPr>
        <p:spPr>
          <a:xfrm>
            <a:off x="581023" y="5501503"/>
            <a:ext cx="11610974" cy="806450"/>
          </a:xfrm>
          <a:prstGeom prst="rect">
            <a:avLst/>
          </a:prstGeom>
        </p:spPr>
        <p:txBody>
          <a:bodyPr vert="horz" lIns="91440" tIns="45720" rIns="91440" bIns="45720" rtlCol="0">
            <a:normAutofit fontScale="92500" lnSpcReduction="20000"/>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Topic:  Is a strategy emerging for Traceability from Use Case 						Requirements to Conformity Assessment?  </a:t>
            </a:r>
          </a:p>
        </p:txBody>
      </p:sp>
      <p:pic>
        <p:nvPicPr>
          <p:cNvPr id="3" name="Picture 2" descr="A screenshot of a social media post&#10;&#10;Description automatically generated">
            <a:extLst>
              <a:ext uri="{FF2B5EF4-FFF2-40B4-BE49-F238E27FC236}">
                <a16:creationId xmlns:a16="http://schemas.microsoft.com/office/drawing/2014/main" id="{08E2339F-0840-4977-995C-6AD79AF91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1486" y="119415"/>
            <a:ext cx="4277332" cy="2492895"/>
          </a:xfrm>
          <a:prstGeom prst="rect">
            <a:avLst/>
          </a:prstGeom>
        </p:spPr>
      </p:pic>
      <p:sp>
        <p:nvSpPr>
          <p:cNvPr id="15" name="Footer Placeholder 8">
            <a:extLst>
              <a:ext uri="{FF2B5EF4-FFF2-40B4-BE49-F238E27FC236}">
                <a16:creationId xmlns:a16="http://schemas.microsoft.com/office/drawing/2014/main" id="{FAD1271F-310D-4A89-A0B2-9E7348376A70}"/>
              </a:ext>
            </a:extLst>
          </p:cNvPr>
          <p:cNvSpPr>
            <a:spLocks noGrp="1"/>
          </p:cNvSpPr>
          <p:nvPr>
            <p:ph type="ftr" sz="quarter" idx="11"/>
          </p:nvPr>
        </p:nvSpPr>
        <p:spPr>
          <a:xfrm>
            <a:off x="3346101" y="6440994"/>
            <a:ext cx="5496448" cy="413832"/>
          </a:xfrm>
        </p:spPr>
        <p:txBody>
          <a:bodyPr/>
          <a:lstStyle/>
          <a:p>
            <a:r>
              <a:rPr lang="en-US" dirty="0"/>
              <a:t>Gemini SES MDI SDPi+FHIR Project</a:t>
            </a:r>
          </a:p>
        </p:txBody>
      </p:sp>
    </p:spTree>
    <p:extLst>
      <p:ext uri="{BB962C8B-B14F-4D97-AF65-F5344CB8AC3E}">
        <p14:creationId xmlns:p14="http://schemas.microsoft.com/office/powerpoint/2010/main" val="235396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20</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033618B6-6FB0-4FE8-9C4B-80908CE3C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96" y="1110459"/>
            <a:ext cx="6663406" cy="5282124"/>
          </a:xfrm>
          <a:prstGeom prst="rect">
            <a:avLst/>
          </a:prstGeom>
        </p:spPr>
      </p:pic>
      <p:pic>
        <p:nvPicPr>
          <p:cNvPr id="9" name="Picture 8" descr="Diagram&#10;&#10;Description automatically generated">
            <a:extLst>
              <a:ext uri="{FF2B5EF4-FFF2-40B4-BE49-F238E27FC236}">
                <a16:creationId xmlns:a16="http://schemas.microsoft.com/office/drawing/2014/main" id="{7C094D4D-B836-4B53-8697-A2A316C31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462" y="828676"/>
            <a:ext cx="3368117" cy="5920573"/>
          </a:xfrm>
          <a:prstGeom prst="rect">
            <a:avLst/>
          </a:prstGeom>
          <a:solidFill>
            <a:schemeClr val="bg1"/>
          </a:solidFill>
          <a:ln w="19050">
            <a:solidFill>
              <a:schemeClr val="accent1"/>
            </a:solidFill>
          </a:ln>
        </p:spPr>
      </p:pic>
      <p:cxnSp>
        <p:nvCxnSpPr>
          <p:cNvPr id="11" name="Straight Arrow Connector 10">
            <a:extLst>
              <a:ext uri="{FF2B5EF4-FFF2-40B4-BE49-F238E27FC236}">
                <a16:creationId xmlns:a16="http://schemas.microsoft.com/office/drawing/2014/main" id="{104FF2DD-F6F2-46BB-9CD6-70D42BE84CE9}"/>
              </a:ext>
            </a:extLst>
          </p:cNvPr>
          <p:cNvCxnSpPr/>
          <p:nvPr/>
        </p:nvCxnSpPr>
        <p:spPr>
          <a:xfrm>
            <a:off x="2047875" y="3219450"/>
            <a:ext cx="6315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F4CA40-4EF2-48EA-83D7-BE5FE6F228C6}"/>
              </a:ext>
            </a:extLst>
          </p:cNvPr>
          <p:cNvSpPr txBox="1"/>
          <p:nvPr/>
        </p:nvSpPr>
        <p:spPr>
          <a:xfrm>
            <a:off x="4209214" y="3295649"/>
            <a:ext cx="4153736" cy="369332"/>
          </a:xfrm>
          <a:prstGeom prst="rect">
            <a:avLst/>
          </a:prstGeom>
          <a:noFill/>
        </p:spPr>
        <p:txBody>
          <a:bodyPr wrap="square" rtlCol="0">
            <a:spAutoFit/>
          </a:bodyPr>
          <a:lstStyle/>
          <a:p>
            <a:pPr algn="r"/>
            <a:r>
              <a:rPr lang="en-US" dirty="0">
                <a:solidFill>
                  <a:srgbClr val="0070C0"/>
                </a:solidFill>
              </a:rPr>
              <a:t>(note:  Non-normative V2 UML model!)</a:t>
            </a:r>
          </a:p>
        </p:txBody>
      </p:sp>
      <p:sp>
        <p:nvSpPr>
          <p:cNvPr id="13" name="TextBox 12">
            <a:extLst>
              <a:ext uri="{FF2B5EF4-FFF2-40B4-BE49-F238E27FC236}">
                <a16:creationId xmlns:a16="http://schemas.microsoft.com/office/drawing/2014/main" id="{0290D1C6-CD33-4A05-A37C-76E226D97979}"/>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1029587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21</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F99B5E5F-326C-4304-9B47-3012D0916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687" y="1450460"/>
            <a:ext cx="8810624" cy="4921142"/>
          </a:xfrm>
          <a:prstGeom prst="rect">
            <a:avLst/>
          </a:prstGeom>
        </p:spPr>
      </p:pic>
      <p:sp>
        <p:nvSpPr>
          <p:cNvPr id="8" name="TextBox 7">
            <a:extLst>
              <a:ext uri="{FF2B5EF4-FFF2-40B4-BE49-F238E27FC236}">
                <a16:creationId xmlns:a16="http://schemas.microsoft.com/office/drawing/2014/main" id="{62400AF8-111F-4B45-A0E0-D515A5FEC198}"/>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1210289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22</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643B31A4-EEE0-4811-BE36-2DDCDCB4A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834" y="1125796"/>
            <a:ext cx="10236329" cy="5251450"/>
          </a:xfrm>
          <a:prstGeom prst="rect">
            <a:avLst/>
          </a:prstGeom>
        </p:spPr>
      </p:pic>
      <p:sp>
        <p:nvSpPr>
          <p:cNvPr id="8" name="TextBox 7">
            <a:extLst>
              <a:ext uri="{FF2B5EF4-FFF2-40B4-BE49-F238E27FC236}">
                <a16:creationId xmlns:a16="http://schemas.microsoft.com/office/drawing/2014/main" id="{CAA6A5B1-35E9-40B3-9A06-E62E1DA07558}"/>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2006378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23</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860A4B4B-3E48-4467-8E2D-BA4A62E02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386" y="1273784"/>
            <a:ext cx="9801225" cy="5146762"/>
          </a:xfrm>
          <a:prstGeom prst="rect">
            <a:avLst/>
          </a:prstGeom>
        </p:spPr>
      </p:pic>
      <p:sp>
        <p:nvSpPr>
          <p:cNvPr id="8" name="TextBox 7">
            <a:extLst>
              <a:ext uri="{FF2B5EF4-FFF2-40B4-BE49-F238E27FC236}">
                <a16:creationId xmlns:a16="http://schemas.microsoft.com/office/drawing/2014/main" id="{B9262BF7-0C1D-4DF0-A786-CFCF82CD2D71}"/>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3212937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24</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D59953AE-86DD-4076-9185-E459ED0B8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713" y="1266826"/>
            <a:ext cx="9598571" cy="5142984"/>
          </a:xfrm>
          <a:prstGeom prst="rect">
            <a:avLst/>
          </a:prstGeom>
        </p:spPr>
      </p:pic>
      <p:sp>
        <p:nvSpPr>
          <p:cNvPr id="8" name="TextBox 7">
            <a:extLst>
              <a:ext uri="{FF2B5EF4-FFF2-40B4-BE49-F238E27FC236}">
                <a16:creationId xmlns:a16="http://schemas.microsoft.com/office/drawing/2014/main" id="{0A60177B-BD86-46B0-84D7-967621D19391}"/>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3209903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25</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14497"/>
            <a:ext cx="11353799" cy="5139869"/>
          </a:xfrm>
          <a:prstGeom prst="rect">
            <a:avLst/>
          </a:prstGeom>
          <a:noFill/>
        </p:spPr>
        <p:txBody>
          <a:bodyPr wrap="square" rtlCol="0">
            <a:spAutoFit/>
          </a:bodyPr>
          <a:lstStyle/>
          <a:p>
            <a:r>
              <a:rPr lang="en-US" sz="2400" b="1" dirty="0">
                <a:solidFill>
                  <a:srgbClr val="0070C0"/>
                </a:solidFill>
              </a:rPr>
              <a:t>The 2021 Path Forward?  </a:t>
            </a:r>
          </a:p>
          <a:p>
            <a:pPr marL="742950" lvl="1" indent="-285750">
              <a:spcBef>
                <a:spcPts val="600"/>
              </a:spcBef>
              <a:buFont typeface="Wingdings" panose="05000000000000000000" pitchFamily="2" charset="2"/>
              <a:buChar char="ü"/>
            </a:pPr>
            <a:r>
              <a:rPr lang="en-US" sz="2000" dirty="0">
                <a:solidFill>
                  <a:srgbClr val="0070C0"/>
                </a:solidFill>
              </a:rPr>
              <a:t>Can we leverage the current ITI publication process (</a:t>
            </a:r>
            <a:r>
              <a:rPr lang="en-US" sz="2000" dirty="0" err="1">
                <a:solidFill>
                  <a:srgbClr val="0070C0"/>
                </a:solidFill>
              </a:rPr>
              <a:t>github</a:t>
            </a:r>
            <a:r>
              <a:rPr lang="en-US" sz="2000" dirty="0">
                <a:solidFill>
                  <a:srgbClr val="0070C0"/>
                </a:solidFill>
              </a:rPr>
              <a:t> =&gt; IG Builder =&gt; HTML)?</a:t>
            </a:r>
          </a:p>
          <a:p>
            <a:pPr marL="742950" lvl="1" indent="-285750">
              <a:spcBef>
                <a:spcPts val="600"/>
              </a:spcBef>
              <a:buFont typeface="Wingdings" panose="05000000000000000000" pitchFamily="2" charset="2"/>
              <a:buChar char="ü"/>
            </a:pPr>
            <a:r>
              <a:rPr lang="en-US" sz="2000" dirty="0">
                <a:solidFill>
                  <a:srgbClr val="0070C0"/>
                </a:solidFill>
              </a:rPr>
              <a:t>Can we leverage the tooling approach crafted for HL7 V2+ Project?  (V2+4IHE!)</a:t>
            </a:r>
          </a:p>
          <a:p>
            <a:pPr marL="742950" lvl="1" indent="-285750">
              <a:spcBef>
                <a:spcPts val="600"/>
              </a:spcBef>
              <a:buFont typeface="Wingdings" panose="05000000000000000000" pitchFamily="2" charset="2"/>
              <a:buChar char="ü"/>
            </a:pPr>
            <a:r>
              <a:rPr lang="en-US" sz="2000" dirty="0">
                <a:solidFill>
                  <a:srgbClr val="0070C0"/>
                </a:solidFill>
              </a:rPr>
              <a:t>What is the role of tools like NIST IGAMPT?  Usable for more than V2-based profiles? </a:t>
            </a:r>
            <a:r>
              <a:rPr lang="en-US" sz="2000" dirty="0" err="1">
                <a:solidFill>
                  <a:srgbClr val="0070C0"/>
                </a:solidFill>
              </a:rPr>
              <a:t>Integratable</a:t>
            </a:r>
            <a:r>
              <a:rPr lang="en-US" sz="2000" dirty="0">
                <a:solidFill>
                  <a:srgbClr val="0070C0"/>
                </a:solidFill>
              </a:rPr>
              <a:t>?</a:t>
            </a:r>
          </a:p>
          <a:p>
            <a:pPr marL="742950" lvl="1" indent="-285750">
              <a:spcBef>
                <a:spcPts val="600"/>
              </a:spcBef>
              <a:buFont typeface="Wingdings" panose="05000000000000000000" pitchFamily="2" charset="2"/>
              <a:buChar char="ü"/>
            </a:pPr>
            <a:r>
              <a:rPr lang="en-US" sz="2000" dirty="0">
                <a:solidFill>
                  <a:srgbClr val="0070C0"/>
                </a:solidFill>
              </a:rPr>
              <a:t>Can we chart a path through 2021 to start with what we CAN do and move to a more robust – SME &amp; User Friendly! – future state?</a:t>
            </a:r>
          </a:p>
          <a:p>
            <a:pPr>
              <a:spcBef>
                <a:spcPts val="1200"/>
              </a:spcBef>
            </a:pPr>
            <a:r>
              <a:rPr lang="en-US" sz="2400" dirty="0">
                <a:solidFill>
                  <a:srgbClr val="0070C0"/>
                </a:solidFill>
              </a:rPr>
              <a:t>Discussion:  </a:t>
            </a:r>
          </a:p>
          <a:p>
            <a:pPr marL="800100" lvl="1" indent="-342900">
              <a:spcBef>
                <a:spcPts val="600"/>
              </a:spcBef>
              <a:buFont typeface="Wingdings" panose="05000000000000000000" pitchFamily="2" charset="2"/>
              <a:buChar char="ü"/>
            </a:pPr>
            <a:r>
              <a:rPr lang="en-US" sz="2000" dirty="0">
                <a:solidFill>
                  <a:srgbClr val="0070C0"/>
                </a:solidFill>
              </a:rPr>
              <a:t>See Michael </a:t>
            </a:r>
            <a:r>
              <a:rPr lang="en-US" sz="2000" dirty="0" err="1">
                <a:solidFill>
                  <a:srgbClr val="0070C0"/>
                </a:solidFill>
              </a:rPr>
              <a:t>Faughn’s</a:t>
            </a:r>
            <a:r>
              <a:rPr lang="en-US" sz="2000" dirty="0">
                <a:solidFill>
                  <a:srgbClr val="0070C0"/>
                </a:solidFill>
              </a:rPr>
              <a:t> initial “feasibility” study (xml &amp; HTML rendering)</a:t>
            </a:r>
          </a:p>
          <a:p>
            <a:pPr marL="800100" lvl="1" indent="-342900">
              <a:spcBef>
                <a:spcPts val="600"/>
              </a:spcBef>
              <a:buFont typeface="Wingdings" panose="05000000000000000000" pitchFamily="2" charset="2"/>
              <a:buChar char="ü"/>
            </a:pPr>
            <a:r>
              <a:rPr lang="en-US" sz="2000" dirty="0">
                <a:solidFill>
                  <a:srgbClr val="0070C0"/>
                </a:solidFill>
              </a:rPr>
              <a:t>What would an IHE TF HTML “site” look like?  </a:t>
            </a:r>
          </a:p>
          <a:p>
            <a:pPr marL="1257300" lvl="2" indent="-342900">
              <a:spcBef>
                <a:spcPts val="600"/>
              </a:spcBef>
              <a:buFont typeface="Wingdings" panose="05000000000000000000" pitchFamily="2" charset="2"/>
              <a:buChar char="§"/>
            </a:pPr>
            <a:r>
              <a:rPr lang="en-US" sz="2000" dirty="0">
                <a:solidFill>
                  <a:srgbClr val="0070C0"/>
                </a:solidFill>
              </a:rPr>
              <a:t>Refactoring of IHE TF pages (only dynamically published from </a:t>
            </a:r>
            <a:r>
              <a:rPr lang="en-US" sz="2000" dirty="0" err="1">
                <a:solidFill>
                  <a:srgbClr val="0070C0"/>
                </a:solidFill>
              </a:rPr>
              <a:t>github</a:t>
            </a:r>
            <a:r>
              <a:rPr lang="en-US" sz="2000" dirty="0">
                <a:solidFill>
                  <a:srgbClr val="0070C0"/>
                </a:solidFill>
              </a:rPr>
              <a:t> repo’s)</a:t>
            </a:r>
          </a:p>
          <a:p>
            <a:pPr marL="1257300" lvl="2" indent="-342900">
              <a:spcBef>
                <a:spcPts val="600"/>
              </a:spcBef>
              <a:buFont typeface="Wingdings" panose="05000000000000000000" pitchFamily="2" charset="2"/>
              <a:buChar char="§"/>
            </a:pPr>
            <a:r>
              <a:rPr lang="en-US" sz="2000" dirty="0">
                <a:solidFill>
                  <a:srgbClr val="0070C0"/>
                </a:solidFill>
              </a:rPr>
              <a:t>Integrated specifications like HL7 FHIR (but without the messy IG Builder!)</a:t>
            </a:r>
          </a:p>
          <a:p>
            <a:pPr marL="800100" lvl="1" indent="-342900">
              <a:spcBef>
                <a:spcPts val="600"/>
              </a:spcBef>
              <a:buFont typeface="Wingdings" panose="05000000000000000000" pitchFamily="2" charset="2"/>
              <a:buChar char="ü"/>
            </a:pPr>
            <a:r>
              <a:rPr lang="en-US" sz="2000" dirty="0">
                <a:solidFill>
                  <a:srgbClr val="0070C0"/>
                </a:solidFill>
              </a:rPr>
              <a:t>What additional markup would we want to include (e.g., ReqIF ready!)</a:t>
            </a:r>
          </a:p>
          <a:p>
            <a:pPr marL="800100" lvl="1" indent="-342900">
              <a:spcBef>
                <a:spcPts val="600"/>
              </a:spcBef>
              <a:buFont typeface="Wingdings" panose="05000000000000000000" pitchFamily="2" charset="2"/>
              <a:buChar char="ü"/>
            </a:pPr>
            <a:r>
              <a:rPr lang="en-US" sz="2000" dirty="0">
                <a:solidFill>
                  <a:srgbClr val="0070C0"/>
                </a:solidFill>
              </a:rPr>
              <a:t>Include IHE DEV TF 2021 and integrate at https://profiles.ihe.net/index.html?</a:t>
            </a:r>
          </a:p>
        </p:txBody>
      </p:sp>
    </p:spTree>
    <p:extLst>
      <p:ext uri="{BB962C8B-B14F-4D97-AF65-F5344CB8AC3E}">
        <p14:creationId xmlns:p14="http://schemas.microsoft.com/office/powerpoint/2010/main" val="3227573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1"/>
            <a:ext cx="11353799" cy="736822"/>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26</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69681" y="960289"/>
            <a:ext cx="6868073" cy="1077218"/>
          </a:xfrm>
          <a:prstGeom prst="rect">
            <a:avLst/>
          </a:prstGeom>
          <a:noFill/>
        </p:spPr>
        <p:txBody>
          <a:bodyPr wrap="square" rtlCol="0">
            <a:spAutoFit/>
          </a:bodyPr>
          <a:lstStyle/>
          <a:p>
            <a:pPr>
              <a:spcBef>
                <a:spcPts val="1200"/>
              </a:spcBef>
            </a:pPr>
            <a:r>
              <a:rPr lang="en-US" sz="2400" dirty="0">
                <a:solidFill>
                  <a:srgbClr val="0070C0"/>
                </a:solidFill>
              </a:rPr>
              <a:t>Discussion:  </a:t>
            </a:r>
          </a:p>
          <a:p>
            <a:pPr marL="800100" lvl="1" indent="-342900">
              <a:buFont typeface="Wingdings" panose="05000000000000000000" pitchFamily="2" charset="2"/>
              <a:buChar char="ü"/>
            </a:pPr>
            <a:r>
              <a:rPr lang="en-US" sz="2000" dirty="0">
                <a:solidFill>
                  <a:srgbClr val="0070C0"/>
                </a:solidFill>
              </a:rPr>
              <a:t>Expand &amp; update IHE TF Models to match current &amp; future relationships?</a:t>
            </a:r>
          </a:p>
        </p:txBody>
      </p:sp>
      <p:pic>
        <p:nvPicPr>
          <p:cNvPr id="4" name="Picture 3" descr="Text&#10;&#10;Description automatically generated with medium confidence">
            <a:extLst>
              <a:ext uri="{FF2B5EF4-FFF2-40B4-BE49-F238E27FC236}">
                <a16:creationId xmlns:a16="http://schemas.microsoft.com/office/drawing/2014/main" id="{FA1CD216-7D3A-47CD-AADB-BAA1027F2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6272" y="880269"/>
            <a:ext cx="4495251" cy="5974556"/>
          </a:xfrm>
          <a:prstGeom prst="rect">
            <a:avLst/>
          </a:prstGeom>
        </p:spPr>
      </p:pic>
      <p:pic>
        <p:nvPicPr>
          <p:cNvPr id="8" name="Picture 7" descr="Diagram&#10;&#10;Description automatically generated">
            <a:extLst>
              <a:ext uri="{FF2B5EF4-FFF2-40B4-BE49-F238E27FC236}">
                <a16:creationId xmlns:a16="http://schemas.microsoft.com/office/drawing/2014/main" id="{A2470B30-2857-4DD5-A568-1B4BEFBB0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81" y="2180954"/>
            <a:ext cx="7031244" cy="4603227"/>
          </a:xfrm>
          <a:prstGeom prst="rect">
            <a:avLst/>
          </a:prstGeom>
          <a:solidFill>
            <a:schemeClr val="bg1"/>
          </a:solidFill>
          <a:ln w="19050">
            <a:solidFill>
              <a:schemeClr val="accent1"/>
            </a:solidFill>
          </a:ln>
        </p:spPr>
      </p:pic>
      <p:sp>
        <p:nvSpPr>
          <p:cNvPr id="9" name="TextBox 8">
            <a:extLst>
              <a:ext uri="{FF2B5EF4-FFF2-40B4-BE49-F238E27FC236}">
                <a16:creationId xmlns:a16="http://schemas.microsoft.com/office/drawing/2014/main" id="{6663EB9E-AA98-481D-9C2B-D919018EF915}"/>
              </a:ext>
            </a:extLst>
          </p:cNvPr>
          <p:cNvSpPr txBox="1"/>
          <p:nvPr/>
        </p:nvSpPr>
        <p:spPr>
          <a:xfrm>
            <a:off x="8569683" y="586130"/>
            <a:ext cx="3555641" cy="461665"/>
          </a:xfrm>
          <a:prstGeom prst="rect">
            <a:avLst/>
          </a:prstGeom>
          <a:noFill/>
        </p:spPr>
        <p:txBody>
          <a:bodyPr wrap="square" rtlCol="0">
            <a:spAutoFit/>
          </a:bodyPr>
          <a:lstStyle/>
          <a:p>
            <a:r>
              <a:rPr lang="en-US" sz="1200" dirty="0"/>
              <a:t>Source:  </a:t>
            </a:r>
            <a:r>
              <a:rPr lang="en-US" sz="1200" dirty="0">
                <a:solidFill>
                  <a:srgbClr val="0070C0"/>
                </a:solidFill>
              </a:rPr>
              <a:t>IHE FHIR IG (</a:t>
            </a:r>
            <a:r>
              <a:rPr lang="en-US" sz="1200" dirty="0">
                <a:solidFill>
                  <a:srgbClr val="0070C0"/>
                </a:solidFill>
                <a:hlinkClick r:id="rId4">
                  <a:extLst>
                    <a:ext uri="{A12FA001-AC4F-418D-AE19-62706E023703}">
                      <ahyp:hlinkClr xmlns:ahyp="http://schemas.microsoft.com/office/drawing/2018/hyperlinkcolor" val="tx"/>
                    </a:ext>
                  </a:extLst>
                </a:hlinkClick>
              </a:rPr>
              <a:t>http://build.fhir.org/ig/IHE/ihe-model-ig/branches/master/intro.html</a:t>
            </a:r>
            <a:r>
              <a:rPr lang="en-US" sz="1200" dirty="0">
                <a:solidFill>
                  <a:srgbClr val="0070C0"/>
                </a:solidFill>
              </a:rPr>
              <a:t> )</a:t>
            </a:r>
          </a:p>
        </p:txBody>
      </p:sp>
      <p:sp>
        <p:nvSpPr>
          <p:cNvPr id="11" name="TextBox 10">
            <a:extLst>
              <a:ext uri="{FF2B5EF4-FFF2-40B4-BE49-F238E27FC236}">
                <a16:creationId xmlns:a16="http://schemas.microsoft.com/office/drawing/2014/main" id="{968049CF-6F07-42FF-825F-B7E9598E2538}"/>
              </a:ext>
            </a:extLst>
          </p:cNvPr>
          <p:cNvSpPr txBox="1"/>
          <p:nvPr/>
        </p:nvSpPr>
        <p:spPr>
          <a:xfrm>
            <a:off x="4347022" y="1903955"/>
            <a:ext cx="3053903" cy="276999"/>
          </a:xfrm>
          <a:prstGeom prst="rect">
            <a:avLst/>
          </a:prstGeom>
          <a:noFill/>
        </p:spPr>
        <p:txBody>
          <a:bodyPr wrap="square" rtlCol="0">
            <a:spAutoFit/>
          </a:bodyPr>
          <a:lstStyle/>
          <a:p>
            <a:pPr algn="r"/>
            <a:r>
              <a:rPr lang="en-US" sz="1200" dirty="0"/>
              <a:t>Source:  2019 IHE SDPi White Paper</a:t>
            </a:r>
          </a:p>
        </p:txBody>
      </p:sp>
    </p:spTree>
    <p:extLst>
      <p:ext uri="{BB962C8B-B14F-4D97-AF65-F5344CB8AC3E}">
        <p14:creationId xmlns:p14="http://schemas.microsoft.com/office/powerpoint/2010/main" val="4205640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27</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14497"/>
            <a:ext cx="11353799" cy="5293757"/>
          </a:xfrm>
          <a:prstGeom prst="rect">
            <a:avLst/>
          </a:prstGeom>
          <a:noFill/>
        </p:spPr>
        <p:txBody>
          <a:bodyPr wrap="square" rtlCol="0">
            <a:spAutoFit/>
          </a:bodyPr>
          <a:lstStyle/>
          <a:p>
            <a:r>
              <a:rPr lang="en-US" sz="2400" b="1" dirty="0">
                <a:solidFill>
                  <a:srgbClr val="0070C0"/>
                </a:solidFill>
              </a:rPr>
              <a:t>2021.02.10 Update (after ITI Publication Discussion w/ </a:t>
            </a:r>
            <a:r>
              <a:rPr lang="en-US" sz="2400" b="1" dirty="0" err="1">
                <a:solidFill>
                  <a:srgbClr val="0070C0"/>
                </a:solidFill>
              </a:rPr>
              <a:t>Moehrke</a:t>
            </a:r>
            <a:r>
              <a:rPr lang="en-US" sz="2400" b="1" dirty="0">
                <a:solidFill>
                  <a:srgbClr val="0070C0"/>
                </a:solidFill>
              </a:rPr>
              <a:t>)</a:t>
            </a:r>
          </a:p>
          <a:p>
            <a:pPr marL="742950" lvl="1" indent="-285750">
              <a:spcBef>
                <a:spcPts val="600"/>
              </a:spcBef>
              <a:buFont typeface="Wingdings" panose="05000000000000000000" pitchFamily="2" charset="2"/>
              <a:buChar char="ü"/>
            </a:pPr>
            <a:r>
              <a:rPr lang="en-US" sz="2000" dirty="0">
                <a:solidFill>
                  <a:srgbClr val="0070C0"/>
                </a:solidFill>
              </a:rPr>
              <a:t>Discussion “Takeaways”:</a:t>
            </a:r>
          </a:p>
          <a:p>
            <a:pPr marL="1257300" lvl="2" indent="-342900">
              <a:spcBef>
                <a:spcPts val="600"/>
              </a:spcBef>
              <a:buFont typeface="Wingdings" panose="05000000000000000000" pitchFamily="2" charset="2"/>
              <a:buChar char="§"/>
            </a:pPr>
            <a:r>
              <a:rPr lang="en-US" dirty="0">
                <a:solidFill>
                  <a:srgbClr val="0070C0"/>
                </a:solidFill>
              </a:rPr>
              <a:t>All efforts are in experiment stages … NOTHING is finalized as “The IHE Approach”</a:t>
            </a:r>
          </a:p>
          <a:p>
            <a:pPr marL="1257300" lvl="2" indent="-342900">
              <a:spcBef>
                <a:spcPts val="600"/>
              </a:spcBef>
              <a:buFont typeface="Wingdings" panose="05000000000000000000" pitchFamily="2" charset="2"/>
              <a:buChar char="§"/>
            </a:pPr>
            <a:r>
              <a:rPr lang="en-US" dirty="0">
                <a:solidFill>
                  <a:srgbClr val="0070C0"/>
                </a:solidFill>
              </a:rPr>
              <a:t>ITI has (4) Different HTML Publication Approaches:  TF vs. White Paper vs. Supplement vs. FHIR-based IHE IG … and they are all “experimental”</a:t>
            </a:r>
          </a:p>
          <a:p>
            <a:pPr marL="1257300" lvl="2" indent="-342900">
              <a:spcBef>
                <a:spcPts val="600"/>
              </a:spcBef>
              <a:buFont typeface="Wingdings" panose="05000000000000000000" pitchFamily="2" charset="2"/>
              <a:buChar char="§"/>
            </a:pPr>
            <a:r>
              <a:rPr lang="en-US" i="1" dirty="0">
                <a:solidFill>
                  <a:srgbClr val="FF0000"/>
                </a:solidFill>
              </a:rPr>
              <a:t>profiles.ihe.net </a:t>
            </a:r>
            <a:r>
              <a:rPr lang="en-US" dirty="0">
                <a:solidFill>
                  <a:srgbClr val="0070C0"/>
                </a:solidFill>
              </a:rPr>
              <a:t>will be used long term for publication of IHE profiles </a:t>
            </a:r>
          </a:p>
          <a:p>
            <a:pPr marL="1257300" lvl="2" indent="-342900">
              <a:spcBef>
                <a:spcPts val="600"/>
              </a:spcBef>
              <a:buFont typeface="Wingdings" panose="05000000000000000000" pitchFamily="2" charset="2"/>
              <a:buChar char="§"/>
            </a:pPr>
            <a:r>
              <a:rPr lang="en-US" i="1" dirty="0">
                <a:solidFill>
                  <a:srgbClr val="FF0000"/>
                </a:solidFill>
              </a:rPr>
              <a:t>ihe.github.io </a:t>
            </a:r>
            <a:r>
              <a:rPr lang="en-US" dirty="0">
                <a:solidFill>
                  <a:srgbClr val="0070C0"/>
                </a:solidFill>
              </a:rPr>
              <a:t>used for “pre-staging” draft content incl. for group review &amp; comment</a:t>
            </a:r>
          </a:p>
          <a:p>
            <a:pPr marL="1257300" lvl="2" indent="-342900">
              <a:spcBef>
                <a:spcPts val="600"/>
              </a:spcBef>
              <a:buFont typeface="Wingdings" panose="05000000000000000000" pitchFamily="2" charset="2"/>
              <a:buChar char="§"/>
            </a:pPr>
            <a:r>
              <a:rPr lang="en-US" dirty="0">
                <a:solidFill>
                  <a:srgbClr val="0070C0"/>
                </a:solidFill>
              </a:rPr>
              <a:t>“HIE White Paper” created in </a:t>
            </a:r>
            <a:r>
              <a:rPr lang="en-US" b="1" i="1" dirty="0">
                <a:solidFill>
                  <a:srgbClr val="FF0000"/>
                </a:solidFill>
              </a:rPr>
              <a:t>markdown</a:t>
            </a:r>
            <a:r>
              <a:rPr lang="en-US" dirty="0">
                <a:solidFill>
                  <a:srgbClr val="0070C0"/>
                </a:solidFill>
              </a:rPr>
              <a:t> but the ITI TF FT will be maintained &amp; edited in </a:t>
            </a:r>
            <a:r>
              <a:rPr lang="en-US" b="1" i="1" dirty="0">
                <a:solidFill>
                  <a:srgbClr val="FF0000"/>
                </a:solidFill>
              </a:rPr>
              <a:t>HTML</a:t>
            </a:r>
            <a:r>
              <a:rPr lang="en-US" dirty="0">
                <a:solidFill>
                  <a:srgbClr val="0070C0"/>
                </a:solidFill>
              </a:rPr>
              <a:t> only</a:t>
            </a:r>
          </a:p>
          <a:p>
            <a:pPr marL="1257300" lvl="2" indent="-342900">
              <a:spcBef>
                <a:spcPts val="600"/>
              </a:spcBef>
              <a:buFont typeface="Wingdings" panose="05000000000000000000" pitchFamily="2" charset="2"/>
              <a:buChar char="§"/>
            </a:pPr>
            <a:r>
              <a:rPr lang="en-US" dirty="0">
                <a:solidFill>
                  <a:srgbClr val="0070C0"/>
                </a:solidFill>
              </a:rPr>
              <a:t>https://</a:t>
            </a:r>
            <a:r>
              <a:rPr lang="en-US" i="1" dirty="0">
                <a:solidFill>
                  <a:srgbClr val="FF0000"/>
                </a:solidFill>
              </a:rPr>
              <a:t>github.com/IHE/publications </a:t>
            </a:r>
            <a:r>
              <a:rPr lang="en-US" dirty="0">
                <a:solidFill>
                  <a:srgbClr val="0070C0"/>
                </a:solidFill>
              </a:rPr>
              <a:t>is where all published content is maintained and, in some cases, managed (e.g., vs. ITI TF FT but not </a:t>
            </a:r>
            <a:r>
              <a:rPr lang="en-US" dirty="0" err="1">
                <a:solidFill>
                  <a:srgbClr val="0070C0"/>
                </a:solidFill>
              </a:rPr>
              <a:t>FormatCode</a:t>
            </a:r>
            <a:r>
              <a:rPr lang="en-US" dirty="0">
                <a:solidFill>
                  <a:srgbClr val="0070C0"/>
                </a:solidFill>
              </a:rPr>
              <a:t> which has its own repo)</a:t>
            </a:r>
          </a:p>
          <a:p>
            <a:pPr marL="1257300" lvl="2" indent="-342900">
              <a:spcBef>
                <a:spcPts val="600"/>
              </a:spcBef>
              <a:buFont typeface="Wingdings" panose="05000000000000000000" pitchFamily="2" charset="2"/>
              <a:buChar char="§"/>
            </a:pPr>
            <a:r>
              <a:rPr lang="en-US" dirty="0">
                <a:solidFill>
                  <a:srgbClr val="0070C0"/>
                </a:solidFill>
              </a:rPr>
              <a:t>‘22 on … no PDFs!</a:t>
            </a:r>
          </a:p>
          <a:p>
            <a:pPr marL="1257300" lvl="2" indent="-342900">
              <a:spcBef>
                <a:spcPts val="600"/>
              </a:spcBef>
              <a:buFont typeface="Wingdings" panose="05000000000000000000" pitchFamily="2" charset="2"/>
              <a:buChar char="§"/>
            </a:pPr>
            <a:r>
              <a:rPr lang="en-US" dirty="0">
                <a:solidFill>
                  <a:srgbClr val="0070C0"/>
                </a:solidFill>
              </a:rPr>
              <a:t>Used </a:t>
            </a:r>
            <a:r>
              <a:rPr lang="en-US" dirty="0" err="1">
                <a:solidFill>
                  <a:srgbClr val="0070C0"/>
                </a:solidFill>
              </a:rPr>
              <a:t>PanDoc</a:t>
            </a:r>
            <a:r>
              <a:rPr lang="en-US" dirty="0">
                <a:solidFill>
                  <a:srgbClr val="0070C0"/>
                </a:solidFill>
              </a:rPr>
              <a:t> for Word-to-Markdown … </a:t>
            </a:r>
            <a:r>
              <a:rPr lang="en-US" i="1" dirty="0">
                <a:solidFill>
                  <a:srgbClr val="FF0000"/>
                </a:solidFill>
              </a:rPr>
              <a:t>OTHER TOOL for Word-to-HTML (ask Martin Smock)</a:t>
            </a:r>
          </a:p>
          <a:p>
            <a:pPr marL="1257300" lvl="2" indent="-342900">
              <a:spcBef>
                <a:spcPts val="600"/>
              </a:spcBef>
              <a:buFont typeface="Wingdings" panose="05000000000000000000" pitchFamily="2" charset="2"/>
              <a:buChar char="§"/>
            </a:pPr>
            <a:r>
              <a:rPr lang="en-US" dirty="0">
                <a:solidFill>
                  <a:srgbClr val="0070C0"/>
                </a:solidFill>
              </a:rPr>
              <a:t>FSH / Sushi used (</a:t>
            </a:r>
            <a:r>
              <a:rPr lang="en-US" dirty="0">
                <a:solidFill>
                  <a:srgbClr val="0070C0"/>
                </a:solidFill>
                <a:hlinkClick r:id="rId2">
                  <a:extLst>
                    <a:ext uri="{A12FA001-AC4F-418D-AE19-62706E023703}">
                      <ahyp:hlinkClr xmlns:ahyp="http://schemas.microsoft.com/office/drawing/2018/hyperlinkcolor" val="tx"/>
                    </a:ext>
                  </a:extLst>
                </a:hlinkClick>
              </a:rPr>
              <a:t>https://github.com/FHIR/sushi</a:t>
            </a:r>
            <a:r>
              <a:rPr lang="en-US" dirty="0">
                <a:solidFill>
                  <a:srgbClr val="0070C0"/>
                </a:solidFill>
              </a:rPr>
              <a:t>) for MHD integration with </a:t>
            </a:r>
            <a:r>
              <a:rPr lang="en-US" b="1" dirty="0">
                <a:solidFill>
                  <a:srgbClr val="0070C0"/>
                </a:solidFill>
              </a:rPr>
              <a:t>IG Publisher</a:t>
            </a:r>
          </a:p>
          <a:p>
            <a:pPr marL="1257300" lvl="2" indent="-342900">
              <a:spcBef>
                <a:spcPts val="600"/>
              </a:spcBef>
              <a:buFont typeface="Wingdings" panose="05000000000000000000" pitchFamily="2" charset="2"/>
              <a:buChar char="§"/>
            </a:pPr>
            <a:r>
              <a:rPr lang="en-US" dirty="0">
                <a:solidFill>
                  <a:srgbClr val="0070C0"/>
                </a:solidFill>
              </a:rPr>
              <a:t>See also “gen-html.bat” tool on IUA Supplement (</a:t>
            </a:r>
            <a:r>
              <a:rPr lang="en-US" dirty="0">
                <a:solidFill>
                  <a:srgbClr val="0070C0"/>
                </a:solidFill>
                <a:hlinkClick r:id="rId3"/>
              </a:rPr>
              <a:t>https://github.com/IHE/ITI.IUA</a:t>
            </a:r>
            <a:r>
              <a:rPr lang="en-US" dirty="0">
                <a:solidFill>
                  <a:srgbClr val="0070C0"/>
                </a:solidFill>
              </a:rPr>
              <a:t>)</a:t>
            </a:r>
          </a:p>
          <a:p>
            <a:pPr marL="1714500" lvl="3" indent="-342900">
              <a:spcBef>
                <a:spcPts val="600"/>
              </a:spcBef>
              <a:buFont typeface="Arial" panose="020B0604020202020204" pitchFamily="34" charset="0"/>
              <a:buChar char="•"/>
            </a:pPr>
            <a:r>
              <a:rPr lang="en-US" dirty="0">
                <a:solidFill>
                  <a:srgbClr val="0070C0"/>
                </a:solidFill>
              </a:rPr>
              <a:t>For example, may be a one liner script to call </a:t>
            </a:r>
            <a:r>
              <a:rPr lang="en-US" dirty="0" err="1">
                <a:solidFill>
                  <a:srgbClr val="0070C0"/>
                </a:solidFill>
              </a:rPr>
              <a:t>PanDoc</a:t>
            </a:r>
            <a:endParaRPr lang="en-US" dirty="0">
              <a:solidFill>
                <a:srgbClr val="0070C0"/>
              </a:solidFill>
            </a:endParaRPr>
          </a:p>
        </p:txBody>
      </p:sp>
    </p:spTree>
    <p:extLst>
      <p:ext uri="{BB962C8B-B14F-4D97-AF65-F5344CB8AC3E}">
        <p14:creationId xmlns:p14="http://schemas.microsoft.com/office/powerpoint/2010/main" val="2362863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28</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833633"/>
            <a:ext cx="11353799" cy="5724644"/>
          </a:xfrm>
          <a:prstGeom prst="rect">
            <a:avLst/>
          </a:prstGeom>
          <a:noFill/>
        </p:spPr>
        <p:txBody>
          <a:bodyPr wrap="square" rtlCol="0">
            <a:spAutoFit/>
          </a:bodyPr>
          <a:lstStyle/>
          <a:p>
            <a:r>
              <a:rPr lang="en-US" sz="2400" b="1" dirty="0">
                <a:solidFill>
                  <a:srgbClr val="0070C0"/>
                </a:solidFill>
              </a:rPr>
              <a:t>2021.02.10 Update (after ITI Publication Discussion w/ </a:t>
            </a:r>
            <a:r>
              <a:rPr lang="en-US" sz="2400" b="1" dirty="0" err="1">
                <a:solidFill>
                  <a:srgbClr val="0070C0"/>
                </a:solidFill>
              </a:rPr>
              <a:t>Moehrke</a:t>
            </a:r>
            <a:endParaRPr lang="en-US" sz="2400" b="1" dirty="0">
              <a:solidFill>
                <a:srgbClr val="0070C0"/>
              </a:solidFill>
            </a:endParaRPr>
          </a:p>
          <a:p>
            <a:pPr marL="742950" lvl="1" indent="-285750">
              <a:spcBef>
                <a:spcPts val="600"/>
              </a:spcBef>
              <a:buFont typeface="Wingdings" panose="05000000000000000000" pitchFamily="2" charset="2"/>
              <a:buChar char="ü"/>
            </a:pPr>
            <a:r>
              <a:rPr lang="en-US" sz="2000" dirty="0">
                <a:solidFill>
                  <a:srgbClr val="0070C0"/>
                </a:solidFill>
              </a:rPr>
              <a:t>SDPi Pilot Project Next Steps :</a:t>
            </a:r>
          </a:p>
          <a:p>
            <a:pPr marL="1257300" lvl="2" indent="-342900">
              <a:spcBef>
                <a:spcPts val="600"/>
              </a:spcBef>
              <a:buFont typeface="Wingdings" panose="05000000000000000000" pitchFamily="2" charset="2"/>
              <a:buChar char="§"/>
            </a:pPr>
            <a:r>
              <a:rPr lang="en-US" dirty="0">
                <a:solidFill>
                  <a:srgbClr val="0070C0"/>
                </a:solidFill>
              </a:rPr>
              <a:t>Craft updated IHE TF UML Model that integrates / supports the CA strategy below</a:t>
            </a:r>
          </a:p>
          <a:p>
            <a:pPr marL="1257300" lvl="2" indent="-342900">
              <a:spcBef>
                <a:spcPts val="600"/>
              </a:spcBef>
              <a:buFont typeface="Wingdings" panose="05000000000000000000" pitchFamily="2" charset="2"/>
              <a:buChar char="§"/>
            </a:pPr>
            <a:r>
              <a:rPr lang="en-US" dirty="0">
                <a:solidFill>
                  <a:srgbClr val="0070C0"/>
                </a:solidFill>
              </a:rPr>
              <a:t>Define a model-aligned set of Word styles that can be leveraged by the V2+ front end tool</a:t>
            </a:r>
          </a:p>
          <a:p>
            <a:pPr marL="1257300" lvl="2" indent="-342900">
              <a:spcBef>
                <a:spcPts val="600"/>
              </a:spcBef>
              <a:buFont typeface="Wingdings" panose="05000000000000000000" pitchFamily="2" charset="2"/>
              <a:buChar char="§"/>
            </a:pPr>
            <a:r>
              <a:rPr lang="en-US" dirty="0">
                <a:solidFill>
                  <a:srgbClr val="0070C0"/>
                </a:solidFill>
              </a:rPr>
              <a:t>Review the various IHE &amp; V2+ HTML publications look-and-feel to craft a target for SDPi</a:t>
            </a:r>
          </a:p>
          <a:p>
            <a:pPr marL="1714500" lvl="3" indent="-342900">
              <a:spcBef>
                <a:spcPts val="600"/>
              </a:spcBef>
              <a:buFont typeface="Arial" panose="020B0604020202020204" pitchFamily="34" charset="0"/>
              <a:buChar char="•"/>
            </a:pPr>
            <a:r>
              <a:rPr lang="en-US" dirty="0">
                <a:solidFill>
                  <a:srgbClr val="0070C0"/>
                </a:solidFill>
              </a:rPr>
              <a:t>IUA would be a preferred starting point (</a:t>
            </a:r>
            <a:r>
              <a:rPr lang="en-US" dirty="0">
                <a:solidFill>
                  <a:srgbClr val="0070C0"/>
                </a:solidFill>
                <a:hlinkClick r:id="rId2"/>
              </a:rPr>
              <a:t>https://profiles.ihe.net/ITI/IUA/index.html</a:t>
            </a:r>
            <a:r>
              <a:rPr lang="en-US" dirty="0">
                <a:solidFill>
                  <a:srgbClr val="0070C0"/>
                </a:solidFill>
              </a:rPr>
              <a:t>) </a:t>
            </a:r>
          </a:p>
          <a:p>
            <a:pPr marL="1714500" lvl="3" indent="-342900">
              <a:spcBef>
                <a:spcPts val="600"/>
              </a:spcBef>
              <a:buFont typeface="Arial" panose="020B0604020202020204" pitchFamily="34" charset="0"/>
              <a:buChar char="•"/>
            </a:pPr>
            <a:r>
              <a:rPr lang="en-US" dirty="0">
                <a:solidFill>
                  <a:srgbClr val="0070C0"/>
                </a:solidFill>
              </a:rPr>
              <a:t>ITI TF HTML at profiles.ihe.net</a:t>
            </a:r>
          </a:p>
          <a:p>
            <a:pPr marL="1714500" lvl="3" indent="-342900">
              <a:spcBef>
                <a:spcPts val="600"/>
              </a:spcBef>
              <a:buFont typeface="Arial" panose="020B0604020202020204" pitchFamily="34" charset="0"/>
              <a:buChar char="•"/>
            </a:pPr>
            <a:r>
              <a:rPr lang="en-US" dirty="0">
                <a:solidFill>
                  <a:srgbClr val="0070C0"/>
                </a:solidFill>
              </a:rPr>
              <a:t>Consider MHD HTML also (</a:t>
            </a:r>
            <a:r>
              <a:rPr lang="en-US" dirty="0">
                <a:solidFill>
                  <a:srgbClr val="0070C0"/>
                </a:solidFill>
                <a:hlinkClick r:id="rId3"/>
              </a:rPr>
              <a:t>http://build.fhir.org/ig/IHE/ITI.MHD/branches/master/index.html</a:t>
            </a:r>
            <a:r>
              <a:rPr lang="en-US" dirty="0">
                <a:solidFill>
                  <a:srgbClr val="0070C0"/>
                </a:solidFill>
              </a:rPr>
              <a:t>) </a:t>
            </a:r>
          </a:p>
          <a:p>
            <a:pPr marL="1257300" lvl="2" indent="-342900">
              <a:spcBef>
                <a:spcPts val="600"/>
              </a:spcBef>
              <a:buFont typeface="Wingdings" panose="05000000000000000000" pitchFamily="2" charset="2"/>
              <a:buChar char="§"/>
            </a:pPr>
            <a:r>
              <a:rPr lang="en-US" dirty="0">
                <a:solidFill>
                  <a:srgbClr val="0070C0"/>
                </a:solidFill>
              </a:rPr>
              <a:t>Near Term:  Utilize the V2+ tooling for HTML publication </a:t>
            </a:r>
          </a:p>
          <a:p>
            <a:pPr marL="1714500" lvl="3" indent="-342900">
              <a:spcBef>
                <a:spcPts val="600"/>
              </a:spcBef>
              <a:buFont typeface="Arial" panose="020B0604020202020204" pitchFamily="34" charset="0"/>
              <a:buChar char="•"/>
            </a:pPr>
            <a:r>
              <a:rPr lang="en-US" dirty="0">
                <a:solidFill>
                  <a:srgbClr val="0070C0"/>
                </a:solidFill>
              </a:rPr>
              <a:t>See gitlab.com/</a:t>
            </a:r>
            <a:r>
              <a:rPr lang="en-US" dirty="0" err="1">
                <a:solidFill>
                  <a:srgbClr val="0070C0"/>
                </a:solidFill>
              </a:rPr>
              <a:t>prometheuscomputing</a:t>
            </a:r>
            <a:r>
              <a:rPr lang="en-US" dirty="0">
                <a:solidFill>
                  <a:srgbClr val="0070C0"/>
                </a:solidFill>
              </a:rPr>
              <a:t>/v2fhir</a:t>
            </a:r>
          </a:p>
          <a:p>
            <a:pPr marL="1257300" lvl="2" indent="-342900">
              <a:spcBef>
                <a:spcPts val="600"/>
              </a:spcBef>
              <a:buFont typeface="Wingdings" panose="05000000000000000000" pitchFamily="2" charset="2"/>
              <a:buChar char="§"/>
            </a:pPr>
            <a:r>
              <a:rPr lang="en-US" dirty="0">
                <a:solidFill>
                  <a:srgbClr val="0070C0"/>
                </a:solidFill>
              </a:rPr>
              <a:t>Longer Term:   Move toward the “Standards Editor” WYSIWYG vision for the project, informed by the UML model &amp; SDPi Supplement development &amp; publication</a:t>
            </a:r>
          </a:p>
          <a:p>
            <a:pPr marL="1714500" lvl="3" indent="-342900">
              <a:spcBef>
                <a:spcPts val="600"/>
              </a:spcBef>
              <a:buFont typeface="Wingdings" panose="05000000000000000000" pitchFamily="2" charset="2"/>
              <a:buChar char="§"/>
            </a:pPr>
            <a:r>
              <a:rPr lang="en-US" b="1" i="1" dirty="0">
                <a:solidFill>
                  <a:srgbClr val="0070C0"/>
                </a:solidFill>
              </a:rPr>
              <a:t>Word Free &amp; FHIR IG Publisher Free &amp; Markdown/HTML Editing Free … Future</a:t>
            </a:r>
          </a:p>
          <a:p>
            <a:pPr lvl="5">
              <a:spcBef>
                <a:spcPts val="600"/>
              </a:spcBef>
            </a:pPr>
            <a:r>
              <a:rPr lang="en-US" b="1" dirty="0">
                <a:solidFill>
                  <a:srgbClr val="0070C0"/>
                </a:solidFill>
              </a:rPr>
              <a:t>Note</a:t>
            </a:r>
            <a:r>
              <a:rPr lang="en-US" b="1" i="1" dirty="0">
                <a:solidFill>
                  <a:srgbClr val="0070C0"/>
                </a:solidFill>
              </a:rPr>
              <a:t>:  “free” = Not required but can use if and when appropriate</a:t>
            </a:r>
          </a:p>
          <a:p>
            <a:pPr marL="1257300" lvl="2" indent="-342900">
              <a:spcBef>
                <a:spcPts val="600"/>
              </a:spcBef>
              <a:buFont typeface="Wingdings" panose="05000000000000000000" pitchFamily="2" charset="2"/>
              <a:buChar char="§"/>
            </a:pPr>
            <a:r>
              <a:rPr lang="en-US" b="1" dirty="0">
                <a:solidFill>
                  <a:srgbClr val="0070C0"/>
                </a:solidFill>
              </a:rPr>
              <a:t>OPEN ISSUE</a:t>
            </a:r>
            <a:r>
              <a:rPr lang="en-US" dirty="0">
                <a:solidFill>
                  <a:srgbClr val="0070C0"/>
                </a:solidFill>
              </a:rPr>
              <a:t>:  </a:t>
            </a:r>
            <a:r>
              <a:rPr lang="en-US" i="1" dirty="0">
                <a:solidFill>
                  <a:srgbClr val="FF0000"/>
                </a:solidFill>
              </a:rPr>
              <a:t>What to do / IF to do for the 2021 IHE Devices FT for HTML Publication … ??</a:t>
            </a:r>
          </a:p>
          <a:p>
            <a:pPr marL="1257300" lvl="2" indent="-342900">
              <a:spcBef>
                <a:spcPts val="600"/>
              </a:spcBef>
              <a:buFont typeface="Wingdings" panose="05000000000000000000" pitchFamily="2" charset="2"/>
              <a:buChar char="§"/>
            </a:pPr>
            <a:r>
              <a:rPr lang="en-US" dirty="0">
                <a:solidFill>
                  <a:srgbClr val="0070C0"/>
                </a:solidFill>
              </a:rPr>
              <a:t>Schedule regular “IHE Publication Automation” meeting for those advancing pilot projects</a:t>
            </a:r>
          </a:p>
        </p:txBody>
      </p:sp>
    </p:spTree>
    <p:extLst>
      <p:ext uri="{BB962C8B-B14F-4D97-AF65-F5344CB8AC3E}">
        <p14:creationId xmlns:p14="http://schemas.microsoft.com/office/powerpoint/2010/main" val="660605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3" name="TextBox 2">
            <a:extLst>
              <a:ext uri="{FF2B5EF4-FFF2-40B4-BE49-F238E27FC236}">
                <a16:creationId xmlns:a16="http://schemas.microsoft.com/office/drawing/2014/main" id="{AB8E634F-9F9A-42CD-B467-AC7CCD7E64F1}"/>
              </a:ext>
            </a:extLst>
          </p:cNvPr>
          <p:cNvSpPr txBox="1"/>
          <p:nvPr/>
        </p:nvSpPr>
        <p:spPr>
          <a:xfrm>
            <a:off x="1350247" y="1125415"/>
            <a:ext cx="5496447" cy="461665"/>
          </a:xfrm>
          <a:prstGeom prst="rect">
            <a:avLst/>
          </a:prstGeom>
          <a:noFill/>
        </p:spPr>
        <p:txBody>
          <a:bodyPr wrap="square" rtlCol="0">
            <a:spAutoFit/>
          </a:bodyPr>
          <a:lstStyle/>
          <a:p>
            <a:pPr algn="ctr"/>
            <a:r>
              <a:rPr lang="en-US" sz="2400" b="1" dirty="0">
                <a:solidFill>
                  <a:srgbClr val="0070C0"/>
                </a:solidFill>
              </a:rPr>
              <a:t>Sooner (now!)</a:t>
            </a:r>
          </a:p>
        </p:txBody>
      </p:sp>
      <p:sp>
        <p:nvSpPr>
          <p:cNvPr id="8" name="TextBox 7">
            <a:extLst>
              <a:ext uri="{FF2B5EF4-FFF2-40B4-BE49-F238E27FC236}">
                <a16:creationId xmlns:a16="http://schemas.microsoft.com/office/drawing/2014/main" id="{D52ED6A0-3B65-45B9-9242-FE1A7D9E91E5}"/>
              </a:ext>
            </a:extLst>
          </p:cNvPr>
          <p:cNvSpPr txBox="1"/>
          <p:nvPr/>
        </p:nvSpPr>
        <p:spPr>
          <a:xfrm>
            <a:off x="6596454" y="665520"/>
            <a:ext cx="5496447" cy="461665"/>
          </a:xfrm>
          <a:prstGeom prst="rect">
            <a:avLst/>
          </a:prstGeom>
          <a:noFill/>
        </p:spPr>
        <p:txBody>
          <a:bodyPr wrap="square" rtlCol="0">
            <a:spAutoFit/>
          </a:bodyPr>
          <a:lstStyle/>
          <a:p>
            <a:pPr algn="ctr"/>
            <a:r>
              <a:rPr lang="en-US" sz="2400" b="1" dirty="0">
                <a:solidFill>
                  <a:srgbClr val="0070C0"/>
                </a:solidFill>
              </a:rPr>
              <a:t>Later (’21++)</a:t>
            </a:r>
          </a:p>
        </p:txBody>
      </p:sp>
      <p:cxnSp>
        <p:nvCxnSpPr>
          <p:cNvPr id="6" name="Straight Connector 5">
            <a:extLst>
              <a:ext uri="{FF2B5EF4-FFF2-40B4-BE49-F238E27FC236}">
                <a16:creationId xmlns:a16="http://schemas.microsoft.com/office/drawing/2014/main" id="{0A650A58-CDBE-4598-9D7D-CEC662DBFE83}"/>
              </a:ext>
            </a:extLst>
          </p:cNvPr>
          <p:cNvCxnSpPr>
            <a:cxnSpLocks/>
          </p:cNvCxnSpPr>
          <p:nvPr/>
        </p:nvCxnSpPr>
        <p:spPr>
          <a:xfrm>
            <a:off x="1350247" y="1607743"/>
            <a:ext cx="503757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A5CF1C33-CE7A-44D4-9D6E-836393378C80}"/>
              </a:ext>
            </a:extLst>
          </p:cNvPr>
          <p:cNvCxnSpPr>
            <a:cxnSpLocks/>
          </p:cNvCxnSpPr>
          <p:nvPr/>
        </p:nvCxnSpPr>
        <p:spPr>
          <a:xfrm>
            <a:off x="7017228" y="1147848"/>
            <a:ext cx="5075673"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C628AD13-3719-46BE-9889-36AC7B66DE26}"/>
              </a:ext>
            </a:extLst>
          </p:cNvPr>
          <p:cNvSpPr txBox="1"/>
          <p:nvPr/>
        </p:nvSpPr>
        <p:spPr>
          <a:xfrm>
            <a:off x="160774" y="2173065"/>
            <a:ext cx="1463289" cy="646331"/>
          </a:xfrm>
          <a:prstGeom prst="rect">
            <a:avLst/>
          </a:prstGeom>
          <a:noFill/>
        </p:spPr>
        <p:txBody>
          <a:bodyPr wrap="square" rtlCol="0">
            <a:spAutoFit/>
          </a:bodyPr>
          <a:lstStyle/>
          <a:p>
            <a:r>
              <a:rPr lang="en-US" b="1" dirty="0">
                <a:solidFill>
                  <a:srgbClr val="0070C0"/>
                </a:solidFill>
              </a:rPr>
              <a:t>TF Content Authoring</a:t>
            </a:r>
          </a:p>
        </p:txBody>
      </p:sp>
      <p:pic>
        <p:nvPicPr>
          <p:cNvPr id="18" name="Picture 17" descr="Icon&#10;&#10;Description automatically generated">
            <a:extLst>
              <a:ext uri="{FF2B5EF4-FFF2-40B4-BE49-F238E27FC236}">
                <a16:creationId xmlns:a16="http://schemas.microsoft.com/office/drawing/2014/main" id="{4EC5660C-349C-4CAD-859C-08379377D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89" y="1971094"/>
            <a:ext cx="1011704" cy="1011704"/>
          </a:xfrm>
          <a:prstGeom prst="rect">
            <a:avLst/>
          </a:prstGeom>
        </p:spPr>
      </p:pic>
      <p:sp>
        <p:nvSpPr>
          <p:cNvPr id="19" name="Rectangle 18">
            <a:extLst>
              <a:ext uri="{FF2B5EF4-FFF2-40B4-BE49-F238E27FC236}">
                <a16:creationId xmlns:a16="http://schemas.microsoft.com/office/drawing/2014/main" id="{3F6CEE9C-75C8-4714-82FE-D41EE3D83E33}"/>
              </a:ext>
            </a:extLst>
          </p:cNvPr>
          <p:cNvSpPr/>
          <p:nvPr/>
        </p:nvSpPr>
        <p:spPr>
          <a:xfrm>
            <a:off x="7411100" y="1226609"/>
            <a:ext cx="3868616" cy="973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Prometheus Standards Editor Deluxe</a:t>
            </a:r>
          </a:p>
        </p:txBody>
      </p:sp>
      <p:sp>
        <p:nvSpPr>
          <p:cNvPr id="20" name="Rectangle 19">
            <a:extLst>
              <a:ext uri="{FF2B5EF4-FFF2-40B4-BE49-F238E27FC236}">
                <a16:creationId xmlns:a16="http://schemas.microsoft.com/office/drawing/2014/main" id="{6D74B199-F0AB-488A-BD59-DE1AC1B951D8}"/>
              </a:ext>
            </a:extLst>
          </p:cNvPr>
          <p:cNvSpPr/>
          <p:nvPr/>
        </p:nvSpPr>
        <p:spPr>
          <a:xfrm>
            <a:off x="3346101" y="1674660"/>
            <a:ext cx="3168997" cy="41382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TF UML (+ ReqIF CA) Model</a:t>
            </a:r>
          </a:p>
        </p:txBody>
      </p:sp>
      <p:sp>
        <p:nvSpPr>
          <p:cNvPr id="21" name="Rectangle 20">
            <a:extLst>
              <a:ext uri="{FF2B5EF4-FFF2-40B4-BE49-F238E27FC236}">
                <a16:creationId xmlns:a16="http://schemas.microsoft.com/office/drawing/2014/main" id="{501FBCD1-E9DC-41CD-8FED-D326ED17AEE1}"/>
              </a:ext>
            </a:extLst>
          </p:cNvPr>
          <p:cNvSpPr/>
          <p:nvPr/>
        </p:nvSpPr>
        <p:spPr>
          <a:xfrm>
            <a:off x="3215472" y="2265509"/>
            <a:ext cx="2054555" cy="41382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TF Word Styles</a:t>
            </a:r>
          </a:p>
        </p:txBody>
      </p:sp>
      <p:sp>
        <p:nvSpPr>
          <p:cNvPr id="22" name="TextBox 21">
            <a:extLst>
              <a:ext uri="{FF2B5EF4-FFF2-40B4-BE49-F238E27FC236}">
                <a16:creationId xmlns:a16="http://schemas.microsoft.com/office/drawing/2014/main" id="{25F3D2DB-EFD5-4E2D-AA8C-1F1AF15D6F82}"/>
              </a:ext>
            </a:extLst>
          </p:cNvPr>
          <p:cNvSpPr txBox="1"/>
          <p:nvPr/>
        </p:nvSpPr>
        <p:spPr>
          <a:xfrm>
            <a:off x="160773" y="3632815"/>
            <a:ext cx="1463290" cy="646331"/>
          </a:xfrm>
          <a:prstGeom prst="rect">
            <a:avLst/>
          </a:prstGeom>
          <a:noFill/>
        </p:spPr>
        <p:txBody>
          <a:bodyPr wrap="square" rtlCol="0">
            <a:spAutoFit/>
          </a:bodyPr>
          <a:lstStyle/>
          <a:p>
            <a:r>
              <a:rPr lang="en-US" b="1" dirty="0">
                <a:solidFill>
                  <a:srgbClr val="0070C0"/>
                </a:solidFill>
              </a:rPr>
              <a:t>TF Content Management</a:t>
            </a:r>
          </a:p>
        </p:txBody>
      </p:sp>
      <p:sp>
        <p:nvSpPr>
          <p:cNvPr id="23" name="TextBox 22">
            <a:extLst>
              <a:ext uri="{FF2B5EF4-FFF2-40B4-BE49-F238E27FC236}">
                <a16:creationId xmlns:a16="http://schemas.microsoft.com/office/drawing/2014/main" id="{0B2374F1-8855-4941-8197-F9E312EAC9E0}"/>
              </a:ext>
            </a:extLst>
          </p:cNvPr>
          <p:cNvSpPr txBox="1"/>
          <p:nvPr/>
        </p:nvSpPr>
        <p:spPr>
          <a:xfrm>
            <a:off x="160773" y="5188297"/>
            <a:ext cx="1463290" cy="646331"/>
          </a:xfrm>
          <a:prstGeom prst="rect">
            <a:avLst/>
          </a:prstGeom>
          <a:noFill/>
        </p:spPr>
        <p:txBody>
          <a:bodyPr wrap="square" rtlCol="0">
            <a:spAutoFit/>
          </a:bodyPr>
          <a:lstStyle/>
          <a:p>
            <a:r>
              <a:rPr lang="en-US" b="1" dirty="0">
                <a:solidFill>
                  <a:srgbClr val="0070C0"/>
                </a:solidFill>
              </a:rPr>
              <a:t>TF Publication</a:t>
            </a:r>
          </a:p>
        </p:txBody>
      </p:sp>
      <p:cxnSp>
        <p:nvCxnSpPr>
          <p:cNvPr id="24" name="Straight Arrow Connector 23">
            <a:extLst>
              <a:ext uri="{FF2B5EF4-FFF2-40B4-BE49-F238E27FC236}">
                <a16:creationId xmlns:a16="http://schemas.microsoft.com/office/drawing/2014/main" id="{27BDEC63-D061-4536-AD71-6CA086F0654D}"/>
              </a:ext>
            </a:extLst>
          </p:cNvPr>
          <p:cNvCxnSpPr>
            <a:cxnSpLocks/>
            <a:stCxn id="21" idx="1"/>
            <a:endCxn id="18" idx="3"/>
          </p:cNvCxnSpPr>
          <p:nvPr/>
        </p:nvCxnSpPr>
        <p:spPr>
          <a:xfrm flipH="1">
            <a:off x="2783393" y="2472422"/>
            <a:ext cx="432079" cy="45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CF850B-3D51-485C-BEFA-1057806F66F6}"/>
              </a:ext>
            </a:extLst>
          </p:cNvPr>
          <p:cNvCxnSpPr>
            <a:cxnSpLocks/>
            <a:endCxn id="21" idx="0"/>
          </p:cNvCxnSpPr>
          <p:nvPr/>
        </p:nvCxnSpPr>
        <p:spPr>
          <a:xfrm flipH="1">
            <a:off x="4242750" y="2088485"/>
            <a:ext cx="314984" cy="177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246A701-EFC0-49F3-B0EA-13CBDF0C5120}"/>
              </a:ext>
            </a:extLst>
          </p:cNvPr>
          <p:cNvSpPr txBox="1"/>
          <p:nvPr/>
        </p:nvSpPr>
        <p:spPr>
          <a:xfrm>
            <a:off x="7411101" y="2219439"/>
            <a:ext cx="3868616" cy="307777"/>
          </a:xfrm>
          <a:prstGeom prst="rect">
            <a:avLst/>
          </a:prstGeom>
          <a:noFill/>
        </p:spPr>
        <p:txBody>
          <a:bodyPr wrap="square" rtlCol="0">
            <a:spAutoFit/>
          </a:bodyPr>
          <a:lstStyle/>
          <a:p>
            <a:pPr algn="ctr"/>
            <a:r>
              <a:rPr lang="en-US" sz="1400" dirty="0"/>
              <a:t>(see preceding V2+ graphic for 2.0 Editor)</a:t>
            </a:r>
          </a:p>
        </p:txBody>
      </p:sp>
      <p:sp>
        <p:nvSpPr>
          <p:cNvPr id="33" name="Rectangle 32">
            <a:extLst>
              <a:ext uri="{FF2B5EF4-FFF2-40B4-BE49-F238E27FC236}">
                <a16:creationId xmlns:a16="http://schemas.microsoft.com/office/drawing/2014/main" id="{C784BA73-DEA1-461E-B390-7C7491F5284B}"/>
              </a:ext>
            </a:extLst>
          </p:cNvPr>
          <p:cNvSpPr/>
          <p:nvPr/>
        </p:nvSpPr>
        <p:spPr>
          <a:xfrm>
            <a:off x="3086100" y="3545252"/>
            <a:ext cx="2183927" cy="60148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a:t>
            </a:r>
            <a:r>
              <a:rPr lang="en-US" b="1" dirty="0" err="1">
                <a:solidFill>
                  <a:srgbClr val="0070C0"/>
                </a:solidFill>
              </a:rPr>
              <a:t>Github</a:t>
            </a:r>
            <a:r>
              <a:rPr lang="en-US" b="1" dirty="0">
                <a:solidFill>
                  <a:srgbClr val="0070C0"/>
                </a:solidFill>
              </a:rPr>
              <a:t> </a:t>
            </a:r>
          </a:p>
          <a:p>
            <a:pPr algn="ctr"/>
            <a:r>
              <a:rPr lang="en-US" sz="1600" dirty="0">
                <a:solidFill>
                  <a:srgbClr val="0070C0"/>
                </a:solidFill>
              </a:rPr>
              <a:t>(Repos/Projects/Issues)</a:t>
            </a:r>
            <a:endParaRPr lang="en-US" dirty="0">
              <a:solidFill>
                <a:srgbClr val="0070C0"/>
              </a:solidFill>
            </a:endParaRPr>
          </a:p>
        </p:txBody>
      </p:sp>
      <p:sp>
        <p:nvSpPr>
          <p:cNvPr id="39" name="TextBox 38">
            <a:extLst>
              <a:ext uri="{FF2B5EF4-FFF2-40B4-BE49-F238E27FC236}">
                <a16:creationId xmlns:a16="http://schemas.microsoft.com/office/drawing/2014/main" id="{20FB4C39-BEBC-4D89-9771-AA773AC166F5}"/>
              </a:ext>
            </a:extLst>
          </p:cNvPr>
          <p:cNvSpPr txBox="1"/>
          <p:nvPr/>
        </p:nvSpPr>
        <p:spPr>
          <a:xfrm>
            <a:off x="3220051" y="4121101"/>
            <a:ext cx="1813392" cy="523220"/>
          </a:xfrm>
          <a:prstGeom prst="rect">
            <a:avLst/>
          </a:prstGeom>
          <a:noFill/>
        </p:spPr>
        <p:txBody>
          <a:bodyPr wrap="square" rtlCol="0">
            <a:spAutoFit/>
          </a:bodyPr>
          <a:lstStyle/>
          <a:p>
            <a:r>
              <a:rPr lang="en-US" sz="1400" dirty="0" err="1">
                <a:solidFill>
                  <a:srgbClr val="0070C0"/>
                </a:solidFill>
              </a:rPr>
              <a:t>Ihe</a:t>
            </a:r>
            <a:r>
              <a:rPr lang="en-US" sz="1400" dirty="0">
                <a:solidFill>
                  <a:srgbClr val="0070C0"/>
                </a:solidFill>
              </a:rPr>
              <a:t>/</a:t>
            </a:r>
            <a:r>
              <a:rPr lang="en-US" sz="1400" dirty="0" err="1">
                <a:solidFill>
                  <a:srgbClr val="0070C0"/>
                </a:solidFill>
              </a:rPr>
              <a:t>sdpi-fhir</a:t>
            </a:r>
            <a:endParaRPr lang="en-US" sz="1400" dirty="0">
              <a:solidFill>
                <a:srgbClr val="0070C0"/>
              </a:solidFill>
            </a:endParaRPr>
          </a:p>
          <a:p>
            <a:r>
              <a:rPr lang="en-US" sz="1400" dirty="0" err="1">
                <a:solidFill>
                  <a:srgbClr val="0070C0"/>
                </a:solidFill>
              </a:rPr>
              <a:t>Ihe</a:t>
            </a:r>
            <a:r>
              <a:rPr lang="en-US" sz="1400" dirty="0">
                <a:solidFill>
                  <a:srgbClr val="0070C0"/>
                </a:solidFill>
              </a:rPr>
              <a:t>/dev    ???</a:t>
            </a:r>
          </a:p>
        </p:txBody>
      </p:sp>
      <p:sp>
        <p:nvSpPr>
          <p:cNvPr id="42" name="TextBox 41">
            <a:extLst>
              <a:ext uri="{FF2B5EF4-FFF2-40B4-BE49-F238E27FC236}">
                <a16:creationId xmlns:a16="http://schemas.microsoft.com/office/drawing/2014/main" id="{8AA3A70F-4056-444D-9EDE-DF32049069BF}"/>
              </a:ext>
            </a:extLst>
          </p:cNvPr>
          <p:cNvSpPr txBox="1"/>
          <p:nvPr/>
        </p:nvSpPr>
        <p:spPr>
          <a:xfrm>
            <a:off x="3215471" y="6030109"/>
            <a:ext cx="3285813" cy="369332"/>
          </a:xfrm>
          <a:prstGeom prst="rect">
            <a:avLst/>
          </a:prstGeom>
          <a:noFill/>
        </p:spPr>
        <p:txBody>
          <a:bodyPr wrap="square" rtlCol="0">
            <a:spAutoFit/>
          </a:bodyPr>
          <a:lstStyle/>
          <a:p>
            <a:r>
              <a:rPr lang="en-US" dirty="0">
                <a:solidFill>
                  <a:srgbClr val="0070C0"/>
                </a:solidFill>
              </a:rPr>
              <a:t>profiles.ihe.net/DEV/SDPI (html)</a:t>
            </a:r>
          </a:p>
        </p:txBody>
      </p:sp>
      <p:sp>
        <p:nvSpPr>
          <p:cNvPr id="44" name="TextBox 43">
            <a:extLst>
              <a:ext uri="{FF2B5EF4-FFF2-40B4-BE49-F238E27FC236}">
                <a16:creationId xmlns:a16="http://schemas.microsoft.com/office/drawing/2014/main" id="{07078AAA-1319-4E4C-BA47-5D10FB095CB4}"/>
              </a:ext>
            </a:extLst>
          </p:cNvPr>
          <p:cNvSpPr txBox="1"/>
          <p:nvPr/>
        </p:nvSpPr>
        <p:spPr>
          <a:xfrm>
            <a:off x="3215471" y="5694412"/>
            <a:ext cx="6104372" cy="369332"/>
          </a:xfrm>
          <a:prstGeom prst="rect">
            <a:avLst/>
          </a:prstGeom>
          <a:noFill/>
        </p:spPr>
        <p:txBody>
          <a:bodyPr wrap="square" rtlCol="0">
            <a:spAutoFit/>
          </a:bodyPr>
          <a:lstStyle>
            <a:defPPr>
              <a:defRPr lang="en-US"/>
            </a:defPPr>
            <a:lvl1pPr>
              <a:defRPr>
                <a:solidFill>
                  <a:srgbClr val="0070C0"/>
                </a:solidFill>
              </a:defRPr>
            </a:lvl1pPr>
          </a:lstStyle>
          <a:p>
            <a:r>
              <a:rPr lang="en-US" dirty="0"/>
              <a:t>www.ihe.net/resources/technical_frameworks/#dev (PDF)</a:t>
            </a:r>
          </a:p>
        </p:txBody>
      </p:sp>
      <p:sp>
        <p:nvSpPr>
          <p:cNvPr id="47" name="TextBox 46">
            <a:extLst>
              <a:ext uri="{FF2B5EF4-FFF2-40B4-BE49-F238E27FC236}">
                <a16:creationId xmlns:a16="http://schemas.microsoft.com/office/drawing/2014/main" id="{1BA33288-AA96-44A2-828E-94C79ABD1E54}"/>
              </a:ext>
            </a:extLst>
          </p:cNvPr>
          <p:cNvSpPr txBox="1"/>
          <p:nvPr/>
        </p:nvSpPr>
        <p:spPr>
          <a:xfrm>
            <a:off x="3215471" y="5325575"/>
            <a:ext cx="6104372" cy="369332"/>
          </a:xfrm>
          <a:prstGeom prst="rect">
            <a:avLst/>
          </a:prstGeom>
          <a:noFill/>
        </p:spPr>
        <p:txBody>
          <a:bodyPr wrap="square">
            <a:spAutoFit/>
          </a:bodyPr>
          <a:lstStyle/>
          <a:p>
            <a:r>
              <a:rPr lang="en-US" dirty="0">
                <a:solidFill>
                  <a:srgbClr val="0070C0"/>
                </a:solidFill>
              </a:rPr>
              <a:t>github.com/IHE/publications/DEV </a:t>
            </a:r>
            <a:endParaRPr lang="en-US" dirty="0"/>
          </a:p>
        </p:txBody>
      </p:sp>
      <p:sp>
        <p:nvSpPr>
          <p:cNvPr id="48" name="TextBox 47">
            <a:extLst>
              <a:ext uri="{FF2B5EF4-FFF2-40B4-BE49-F238E27FC236}">
                <a16:creationId xmlns:a16="http://schemas.microsoft.com/office/drawing/2014/main" id="{2C7B06A0-B03B-4086-86D4-8A2F6B674044}"/>
              </a:ext>
            </a:extLst>
          </p:cNvPr>
          <p:cNvSpPr txBox="1"/>
          <p:nvPr/>
        </p:nvSpPr>
        <p:spPr>
          <a:xfrm rot="5400000">
            <a:off x="9250386" y="2334313"/>
            <a:ext cx="657509" cy="707886"/>
          </a:xfrm>
          <a:prstGeom prst="rect">
            <a:avLst/>
          </a:prstGeom>
          <a:noFill/>
        </p:spPr>
        <p:txBody>
          <a:bodyPr wrap="square" rtlCol="0">
            <a:spAutoFit/>
          </a:bodyPr>
          <a:lstStyle/>
          <a:p>
            <a:pPr algn="ctr"/>
            <a:r>
              <a:rPr lang="en-US" sz="4000" b="1" dirty="0">
                <a:solidFill>
                  <a:srgbClr val="0070C0"/>
                </a:solidFill>
              </a:rPr>
              <a:t>…</a:t>
            </a:r>
          </a:p>
        </p:txBody>
      </p:sp>
      <p:sp>
        <p:nvSpPr>
          <p:cNvPr id="58" name="Google Shape;60;p13">
            <a:extLst>
              <a:ext uri="{FF2B5EF4-FFF2-40B4-BE49-F238E27FC236}">
                <a16:creationId xmlns:a16="http://schemas.microsoft.com/office/drawing/2014/main" id="{A0CBA935-9682-4857-A490-944069BB44BF}"/>
              </a:ext>
            </a:extLst>
          </p:cNvPr>
          <p:cNvSpPr/>
          <p:nvPr/>
        </p:nvSpPr>
        <p:spPr>
          <a:xfrm>
            <a:off x="9871566" y="5595471"/>
            <a:ext cx="1979039" cy="811555"/>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t>V2++Website Generator</a:t>
            </a:r>
            <a:endParaRPr sz="1800" b="1" dirty="0"/>
          </a:p>
        </p:txBody>
      </p:sp>
      <p:grpSp>
        <p:nvGrpSpPr>
          <p:cNvPr id="59" name="Google Shape;66;p13">
            <a:extLst>
              <a:ext uri="{FF2B5EF4-FFF2-40B4-BE49-F238E27FC236}">
                <a16:creationId xmlns:a16="http://schemas.microsoft.com/office/drawing/2014/main" id="{B40FE45F-573A-48EC-9DD7-5EBDDB2B5D67}"/>
              </a:ext>
            </a:extLst>
          </p:cNvPr>
          <p:cNvGrpSpPr/>
          <p:nvPr/>
        </p:nvGrpSpPr>
        <p:grpSpPr>
          <a:xfrm>
            <a:off x="9408606" y="4705013"/>
            <a:ext cx="2066612" cy="806450"/>
            <a:chOff x="299050" y="3177525"/>
            <a:chExt cx="3567600" cy="1935900"/>
          </a:xfrm>
        </p:grpSpPr>
        <p:sp>
          <p:nvSpPr>
            <p:cNvPr id="60" name="Google Shape;67;p13">
              <a:extLst>
                <a:ext uri="{FF2B5EF4-FFF2-40B4-BE49-F238E27FC236}">
                  <a16:creationId xmlns:a16="http://schemas.microsoft.com/office/drawing/2014/main" id="{58832212-C5C7-4356-97B7-ECBC1D1D18E1}"/>
                </a:ext>
              </a:extLst>
            </p:cNvPr>
            <p:cNvSpPr/>
            <p:nvPr/>
          </p:nvSpPr>
          <p:spPr>
            <a:xfrm>
              <a:off x="299050" y="3177525"/>
              <a:ext cx="3567600" cy="19359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800" b="1"/>
            </a:p>
          </p:txBody>
        </p:sp>
        <p:sp>
          <p:nvSpPr>
            <p:cNvPr id="61" name="Google Shape;68;p13">
              <a:extLst>
                <a:ext uri="{FF2B5EF4-FFF2-40B4-BE49-F238E27FC236}">
                  <a16:creationId xmlns:a16="http://schemas.microsoft.com/office/drawing/2014/main" id="{9A39864A-C609-43B9-A839-F8CB586F1498}"/>
                </a:ext>
              </a:extLst>
            </p:cNvPr>
            <p:cNvSpPr txBox="1"/>
            <p:nvPr/>
          </p:nvSpPr>
          <p:spPr>
            <a:xfrm>
              <a:off x="483104" y="3289402"/>
              <a:ext cx="3199500" cy="420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solidFill>
                    <a:schemeClr val="dk1"/>
                  </a:solidFill>
                </a:rPr>
                <a:t>V2++ FHIR Resources</a:t>
              </a:r>
            </a:p>
          </p:txBody>
        </p:sp>
      </p:grpSp>
      <p:grpSp>
        <p:nvGrpSpPr>
          <p:cNvPr id="62" name="Group 61">
            <a:extLst>
              <a:ext uri="{FF2B5EF4-FFF2-40B4-BE49-F238E27FC236}">
                <a16:creationId xmlns:a16="http://schemas.microsoft.com/office/drawing/2014/main" id="{9062A427-2C82-4D58-8BFB-FC9B1F33BB17}"/>
              </a:ext>
            </a:extLst>
          </p:cNvPr>
          <p:cNvGrpSpPr/>
          <p:nvPr/>
        </p:nvGrpSpPr>
        <p:grpSpPr>
          <a:xfrm>
            <a:off x="8858465" y="3746254"/>
            <a:ext cx="2267470" cy="806451"/>
            <a:chOff x="8547904" y="4852333"/>
            <a:chExt cx="2106525" cy="806451"/>
          </a:xfrm>
        </p:grpSpPr>
        <p:sp>
          <p:nvSpPr>
            <p:cNvPr id="63" name="Google Shape;43;p12">
              <a:extLst>
                <a:ext uri="{FF2B5EF4-FFF2-40B4-BE49-F238E27FC236}">
                  <a16:creationId xmlns:a16="http://schemas.microsoft.com/office/drawing/2014/main" id="{E1B6022F-AE09-4689-8465-167BC37B3B15}"/>
                </a:ext>
              </a:extLst>
            </p:cNvPr>
            <p:cNvSpPr/>
            <p:nvPr/>
          </p:nvSpPr>
          <p:spPr>
            <a:xfrm>
              <a:off x="8547904" y="4852333"/>
              <a:ext cx="2106524" cy="806451"/>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00" b="1"/>
            </a:p>
          </p:txBody>
        </p:sp>
        <p:sp>
          <p:nvSpPr>
            <p:cNvPr id="64" name="Google Shape;47;p12">
              <a:extLst>
                <a:ext uri="{FF2B5EF4-FFF2-40B4-BE49-F238E27FC236}">
                  <a16:creationId xmlns:a16="http://schemas.microsoft.com/office/drawing/2014/main" id="{08AF454F-688B-4201-BEEB-F768666B035F}"/>
                </a:ext>
              </a:extLst>
            </p:cNvPr>
            <p:cNvSpPr txBox="1"/>
            <p:nvPr/>
          </p:nvSpPr>
          <p:spPr>
            <a:xfrm>
              <a:off x="8734505" y="4954682"/>
              <a:ext cx="1919924" cy="604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dirty="0">
                  <a:latin typeface="Roboto"/>
                  <a:ea typeface="Roboto"/>
                  <a:cs typeface="Roboto"/>
                  <a:sym typeface="Roboto"/>
                </a:rPr>
                <a:t>V2++ “Editor 1.0”</a:t>
              </a:r>
            </a:p>
            <a:p>
              <a:pPr marL="0" lvl="0" indent="0" algn="l" rtl="0">
                <a:spcBef>
                  <a:spcPts val="0"/>
                </a:spcBef>
                <a:spcAft>
                  <a:spcPts val="0"/>
                </a:spcAft>
                <a:buNone/>
              </a:pPr>
              <a:r>
                <a:rPr lang="en" sz="1200" b="1" dirty="0">
                  <a:latin typeface="Roboto"/>
                  <a:ea typeface="Roboto"/>
                  <a:cs typeface="Roboto"/>
                  <a:sym typeface="Roboto"/>
                </a:rPr>
                <a:t>(special IHE edition!)</a:t>
              </a:r>
              <a:endParaRPr sz="1200" b="1" dirty="0">
                <a:latin typeface="Roboto"/>
                <a:ea typeface="Roboto"/>
                <a:cs typeface="Roboto"/>
                <a:sym typeface="Roboto"/>
              </a:endParaRPr>
            </a:p>
          </p:txBody>
        </p:sp>
      </p:grpSp>
      <p:cxnSp>
        <p:nvCxnSpPr>
          <p:cNvPr id="65" name="Straight Arrow Connector 64">
            <a:extLst>
              <a:ext uri="{FF2B5EF4-FFF2-40B4-BE49-F238E27FC236}">
                <a16:creationId xmlns:a16="http://schemas.microsoft.com/office/drawing/2014/main" id="{FB3B944D-526C-4832-8970-75956FFAF7A8}"/>
              </a:ext>
            </a:extLst>
          </p:cNvPr>
          <p:cNvCxnSpPr>
            <a:cxnSpLocks/>
          </p:cNvCxnSpPr>
          <p:nvPr/>
        </p:nvCxnSpPr>
        <p:spPr>
          <a:xfrm flipH="1">
            <a:off x="6596454" y="6001534"/>
            <a:ext cx="3288926" cy="19094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FEA0A2BD-BBD9-40B8-A1EC-388EF0F8300F}"/>
              </a:ext>
            </a:extLst>
          </p:cNvPr>
          <p:cNvCxnSpPr>
            <a:cxnSpLocks/>
            <a:stCxn id="60" idx="3"/>
          </p:cNvCxnSpPr>
          <p:nvPr/>
        </p:nvCxnSpPr>
        <p:spPr>
          <a:xfrm>
            <a:off x="11475218" y="5108238"/>
            <a:ext cx="271305" cy="487232"/>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BD3C8C1A-6691-42B8-85E4-0F57EC9BD8B6}"/>
              </a:ext>
            </a:extLst>
          </p:cNvPr>
          <p:cNvCxnSpPr>
            <a:cxnSpLocks/>
            <a:stCxn id="64" idx="3"/>
          </p:cNvCxnSpPr>
          <p:nvPr/>
        </p:nvCxnSpPr>
        <p:spPr>
          <a:xfrm>
            <a:off x="11125935" y="4151055"/>
            <a:ext cx="293835" cy="557714"/>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3EC48770-2D45-488B-9801-242BB3E923E0}"/>
              </a:ext>
            </a:extLst>
          </p:cNvPr>
          <p:cNvSpPr/>
          <p:nvPr/>
        </p:nvSpPr>
        <p:spPr>
          <a:xfrm>
            <a:off x="4384000" y="4560562"/>
            <a:ext cx="2054555" cy="41382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i="1" dirty="0">
                <a:solidFill>
                  <a:srgbClr val="FF0000"/>
                </a:solidFill>
              </a:rPr>
              <a:t>ihe.github.io</a:t>
            </a:r>
            <a:endParaRPr lang="en-US" b="1" dirty="0">
              <a:solidFill>
                <a:srgbClr val="0070C0"/>
              </a:solidFill>
            </a:endParaRPr>
          </a:p>
        </p:txBody>
      </p:sp>
      <p:cxnSp>
        <p:nvCxnSpPr>
          <p:cNvPr id="74" name="Straight Arrow Connector 73">
            <a:extLst>
              <a:ext uri="{FF2B5EF4-FFF2-40B4-BE49-F238E27FC236}">
                <a16:creationId xmlns:a16="http://schemas.microsoft.com/office/drawing/2014/main" id="{D35AF978-9822-4D2B-8A4D-E7D7454FDB1F}"/>
              </a:ext>
            </a:extLst>
          </p:cNvPr>
          <p:cNvCxnSpPr>
            <a:cxnSpLocks/>
          </p:cNvCxnSpPr>
          <p:nvPr/>
        </p:nvCxnSpPr>
        <p:spPr>
          <a:xfrm>
            <a:off x="2783393" y="2726338"/>
            <a:ext cx="6059156" cy="11914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E368ED4-0588-4995-83AC-19E05D0478C2}"/>
              </a:ext>
            </a:extLst>
          </p:cNvPr>
          <p:cNvSpPr/>
          <p:nvPr/>
        </p:nvSpPr>
        <p:spPr>
          <a:xfrm>
            <a:off x="9515223" y="3043875"/>
            <a:ext cx="2054555" cy="413825"/>
          </a:xfrm>
          <a:prstGeom prst="rect">
            <a:avLst/>
          </a:prstGeom>
          <a:solidFill>
            <a:schemeClr val="bg1"/>
          </a:solidFill>
          <a:ln w="6350">
            <a:solidFill>
              <a:schemeClr val="tx1"/>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ReqIF Artifacts</a:t>
            </a:r>
          </a:p>
        </p:txBody>
      </p:sp>
      <p:sp>
        <p:nvSpPr>
          <p:cNvPr id="79" name="TextBox 78">
            <a:extLst>
              <a:ext uri="{FF2B5EF4-FFF2-40B4-BE49-F238E27FC236}">
                <a16:creationId xmlns:a16="http://schemas.microsoft.com/office/drawing/2014/main" id="{A3BC1E8C-71A8-4B88-A67F-218CAB4A7D4E}"/>
              </a:ext>
            </a:extLst>
          </p:cNvPr>
          <p:cNvSpPr txBox="1"/>
          <p:nvPr/>
        </p:nvSpPr>
        <p:spPr>
          <a:xfrm>
            <a:off x="10014460" y="3356056"/>
            <a:ext cx="2133433" cy="307777"/>
          </a:xfrm>
          <a:prstGeom prst="rect">
            <a:avLst/>
          </a:prstGeom>
          <a:solidFill>
            <a:schemeClr val="bg1"/>
          </a:solidFill>
        </p:spPr>
        <p:txBody>
          <a:bodyPr wrap="square" rtlCol="0">
            <a:spAutoFit/>
          </a:bodyPr>
          <a:lstStyle/>
          <a:p>
            <a:r>
              <a:rPr lang="en-US" sz="1400" dirty="0"/>
              <a:t>(see subsequent CA slides)</a:t>
            </a:r>
          </a:p>
        </p:txBody>
      </p:sp>
      <p:cxnSp>
        <p:nvCxnSpPr>
          <p:cNvPr id="80" name="Straight Arrow Connector 79">
            <a:extLst>
              <a:ext uri="{FF2B5EF4-FFF2-40B4-BE49-F238E27FC236}">
                <a16:creationId xmlns:a16="http://schemas.microsoft.com/office/drawing/2014/main" id="{06CD0BA3-B527-48FB-A9AA-491780DD53C5}"/>
              </a:ext>
            </a:extLst>
          </p:cNvPr>
          <p:cNvCxnSpPr>
            <a:cxnSpLocks/>
          </p:cNvCxnSpPr>
          <p:nvPr/>
        </p:nvCxnSpPr>
        <p:spPr>
          <a:xfrm>
            <a:off x="5636759" y="2088485"/>
            <a:ext cx="3221705" cy="16933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A5EF5C8-BBA8-4CD3-BC8B-0A57315E72F5}"/>
              </a:ext>
            </a:extLst>
          </p:cNvPr>
          <p:cNvCxnSpPr>
            <a:cxnSpLocks/>
          </p:cNvCxnSpPr>
          <p:nvPr/>
        </p:nvCxnSpPr>
        <p:spPr>
          <a:xfrm flipV="1">
            <a:off x="11125935" y="3723756"/>
            <a:ext cx="293835" cy="334914"/>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BE150F3-E139-448D-929E-745EDB7BC3F9}"/>
              </a:ext>
            </a:extLst>
          </p:cNvPr>
          <p:cNvCxnSpPr>
            <a:cxnSpLocks/>
          </p:cNvCxnSpPr>
          <p:nvPr/>
        </p:nvCxnSpPr>
        <p:spPr>
          <a:xfrm>
            <a:off x="5278100" y="4017515"/>
            <a:ext cx="4578732" cy="1692637"/>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0EE7AB9-DB75-4FF8-B7BC-33E41EA369B0}"/>
              </a:ext>
            </a:extLst>
          </p:cNvPr>
          <p:cNvCxnSpPr>
            <a:cxnSpLocks/>
          </p:cNvCxnSpPr>
          <p:nvPr/>
        </p:nvCxnSpPr>
        <p:spPr>
          <a:xfrm flipH="1" flipV="1">
            <a:off x="6585753" y="5427068"/>
            <a:ext cx="3285812" cy="45268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E0147F2-99E2-4394-ABC2-67C68CCC5797}"/>
              </a:ext>
            </a:extLst>
          </p:cNvPr>
          <p:cNvCxnSpPr>
            <a:cxnSpLocks/>
            <a:endCxn id="44" idx="1"/>
          </p:cNvCxnSpPr>
          <p:nvPr/>
        </p:nvCxnSpPr>
        <p:spPr>
          <a:xfrm>
            <a:off x="2123300" y="3083049"/>
            <a:ext cx="1092171" cy="27960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ECD78B9-2486-4176-A23D-ED0E797C8FB3}"/>
              </a:ext>
            </a:extLst>
          </p:cNvPr>
          <p:cNvSpPr txBox="1"/>
          <p:nvPr/>
        </p:nvSpPr>
        <p:spPr>
          <a:xfrm>
            <a:off x="1248529" y="2865402"/>
            <a:ext cx="1108852" cy="738664"/>
          </a:xfrm>
          <a:prstGeom prst="rect">
            <a:avLst/>
          </a:prstGeom>
          <a:noFill/>
        </p:spPr>
        <p:txBody>
          <a:bodyPr wrap="square" rtlCol="0">
            <a:spAutoFit/>
          </a:bodyPr>
          <a:lstStyle/>
          <a:p>
            <a:pPr algn="ctr"/>
            <a:r>
              <a:rPr lang="en-US" sz="1400" dirty="0"/>
              <a:t>(Word Export to PDF)</a:t>
            </a:r>
          </a:p>
        </p:txBody>
      </p:sp>
      <p:sp>
        <p:nvSpPr>
          <p:cNvPr id="50" name="TextBox 49">
            <a:extLst>
              <a:ext uri="{FF2B5EF4-FFF2-40B4-BE49-F238E27FC236}">
                <a16:creationId xmlns:a16="http://schemas.microsoft.com/office/drawing/2014/main" id="{3532A6E3-6F86-410B-BB0F-CDC68671A552}"/>
              </a:ext>
            </a:extLst>
          </p:cNvPr>
          <p:cNvSpPr txBox="1"/>
          <p:nvPr/>
        </p:nvSpPr>
        <p:spPr>
          <a:xfrm>
            <a:off x="5261954" y="2955725"/>
            <a:ext cx="1253144" cy="307777"/>
          </a:xfrm>
          <a:prstGeom prst="rect">
            <a:avLst/>
          </a:prstGeom>
          <a:noFill/>
        </p:spPr>
        <p:txBody>
          <a:bodyPr wrap="square" rtlCol="0">
            <a:spAutoFit/>
          </a:bodyPr>
          <a:lstStyle/>
          <a:p>
            <a:pPr algn="ctr"/>
            <a:r>
              <a:rPr lang="en-US" sz="1400" dirty="0"/>
              <a:t>(Word .docx )</a:t>
            </a:r>
          </a:p>
        </p:txBody>
      </p:sp>
      <p:sp>
        <p:nvSpPr>
          <p:cNvPr id="51" name="TextBox 50">
            <a:extLst>
              <a:ext uri="{FF2B5EF4-FFF2-40B4-BE49-F238E27FC236}">
                <a16:creationId xmlns:a16="http://schemas.microsoft.com/office/drawing/2014/main" id="{A067F22E-158B-49C4-9A38-2ADE6C2C0297}"/>
              </a:ext>
            </a:extLst>
          </p:cNvPr>
          <p:cNvSpPr txBox="1"/>
          <p:nvPr/>
        </p:nvSpPr>
        <p:spPr>
          <a:xfrm>
            <a:off x="6030078" y="2082684"/>
            <a:ext cx="1253144" cy="307777"/>
          </a:xfrm>
          <a:prstGeom prst="rect">
            <a:avLst/>
          </a:prstGeom>
          <a:noFill/>
        </p:spPr>
        <p:txBody>
          <a:bodyPr wrap="square" rtlCol="0">
            <a:spAutoFit/>
          </a:bodyPr>
          <a:lstStyle/>
          <a:p>
            <a:pPr algn="ctr"/>
            <a:r>
              <a:rPr lang="en-US" sz="1400" dirty="0"/>
              <a:t>(</a:t>
            </a:r>
            <a:r>
              <a:rPr lang="en-US" sz="1400" dirty="0" err="1"/>
              <a:t>MagicDraw</a:t>
            </a:r>
            <a:r>
              <a:rPr lang="en-US" sz="1400" dirty="0"/>
              <a:t>)</a:t>
            </a:r>
          </a:p>
        </p:txBody>
      </p:sp>
      <p:cxnSp>
        <p:nvCxnSpPr>
          <p:cNvPr id="52" name="Straight Arrow Connector 51">
            <a:extLst>
              <a:ext uri="{FF2B5EF4-FFF2-40B4-BE49-F238E27FC236}">
                <a16:creationId xmlns:a16="http://schemas.microsoft.com/office/drawing/2014/main" id="{BC68DC90-DFBE-485A-990E-C38497B35310}"/>
              </a:ext>
            </a:extLst>
          </p:cNvPr>
          <p:cNvCxnSpPr>
            <a:cxnSpLocks/>
            <a:endCxn id="73" idx="0"/>
          </p:cNvCxnSpPr>
          <p:nvPr/>
        </p:nvCxnSpPr>
        <p:spPr>
          <a:xfrm>
            <a:off x="4858377" y="4141230"/>
            <a:ext cx="552901" cy="4193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DA04FC3-54B1-4CF7-BD1F-3686FC69A8D0}"/>
              </a:ext>
            </a:extLst>
          </p:cNvPr>
          <p:cNvCxnSpPr>
            <a:cxnSpLocks/>
            <a:endCxn id="63" idx="1"/>
          </p:cNvCxnSpPr>
          <p:nvPr/>
        </p:nvCxnSpPr>
        <p:spPr>
          <a:xfrm>
            <a:off x="5261954" y="3604066"/>
            <a:ext cx="3596511" cy="545414"/>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27F886-7F23-453A-9C57-7F166441DC99}"/>
              </a:ext>
            </a:extLst>
          </p:cNvPr>
          <p:cNvCxnSpPr>
            <a:cxnSpLocks/>
            <a:endCxn id="33" idx="0"/>
          </p:cNvCxnSpPr>
          <p:nvPr/>
        </p:nvCxnSpPr>
        <p:spPr>
          <a:xfrm>
            <a:off x="2661138" y="2819396"/>
            <a:ext cx="1516926" cy="7258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65482C-119C-4337-A3CF-1E52F8522ABB}"/>
              </a:ext>
            </a:extLst>
          </p:cNvPr>
          <p:cNvCxnSpPr>
            <a:cxnSpLocks/>
            <a:stCxn id="60" idx="1"/>
            <a:endCxn id="33" idx="3"/>
          </p:cNvCxnSpPr>
          <p:nvPr/>
        </p:nvCxnSpPr>
        <p:spPr>
          <a:xfrm flipH="1" flipV="1">
            <a:off x="5270027" y="3845995"/>
            <a:ext cx="4138579" cy="12622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7B05A02-89F7-4DB9-B87F-4F1D15E3EB3C}"/>
              </a:ext>
            </a:extLst>
          </p:cNvPr>
          <p:cNvSpPr txBox="1"/>
          <p:nvPr/>
        </p:nvSpPr>
        <p:spPr>
          <a:xfrm>
            <a:off x="6992583" y="4622781"/>
            <a:ext cx="1575143" cy="307777"/>
          </a:xfrm>
          <a:prstGeom prst="rect">
            <a:avLst/>
          </a:prstGeom>
          <a:solidFill>
            <a:schemeClr val="bg1"/>
          </a:solidFill>
        </p:spPr>
        <p:txBody>
          <a:bodyPr wrap="square" rtlCol="0">
            <a:spAutoFit/>
          </a:bodyPr>
          <a:lstStyle/>
          <a:p>
            <a:pPr algn="ctr"/>
            <a:r>
              <a:rPr lang="en-US" sz="1400" dirty="0"/>
              <a:t>(Continuous Build)</a:t>
            </a:r>
          </a:p>
        </p:txBody>
      </p:sp>
      <p:sp>
        <p:nvSpPr>
          <p:cNvPr id="68" name="TextBox 67">
            <a:extLst>
              <a:ext uri="{FF2B5EF4-FFF2-40B4-BE49-F238E27FC236}">
                <a16:creationId xmlns:a16="http://schemas.microsoft.com/office/drawing/2014/main" id="{1E57AC25-0680-4DC8-B50D-2A841138D783}"/>
              </a:ext>
            </a:extLst>
          </p:cNvPr>
          <p:cNvSpPr txBox="1"/>
          <p:nvPr/>
        </p:nvSpPr>
        <p:spPr>
          <a:xfrm>
            <a:off x="4821801" y="4887578"/>
            <a:ext cx="1519745" cy="307777"/>
          </a:xfrm>
          <a:prstGeom prst="rect">
            <a:avLst/>
          </a:prstGeom>
          <a:solidFill>
            <a:schemeClr val="bg1"/>
          </a:solidFill>
        </p:spPr>
        <p:txBody>
          <a:bodyPr wrap="square" rtlCol="0">
            <a:spAutoFit/>
          </a:bodyPr>
          <a:lstStyle/>
          <a:p>
            <a:r>
              <a:rPr lang="en-US" sz="1400" dirty="0"/>
              <a:t>(Public Comment)</a:t>
            </a:r>
          </a:p>
        </p:txBody>
      </p:sp>
      <p:cxnSp>
        <p:nvCxnSpPr>
          <p:cNvPr id="69" name="Straight Arrow Connector 68">
            <a:extLst>
              <a:ext uri="{FF2B5EF4-FFF2-40B4-BE49-F238E27FC236}">
                <a16:creationId xmlns:a16="http://schemas.microsoft.com/office/drawing/2014/main" id="{0F821303-3C21-48B9-A1C4-09EB7B1B6C05}"/>
              </a:ext>
            </a:extLst>
          </p:cNvPr>
          <p:cNvCxnSpPr>
            <a:cxnSpLocks/>
            <a:endCxn id="73" idx="3"/>
          </p:cNvCxnSpPr>
          <p:nvPr/>
        </p:nvCxnSpPr>
        <p:spPr>
          <a:xfrm flipH="1" flipV="1">
            <a:off x="6438555" y="4767475"/>
            <a:ext cx="3433012" cy="10106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19CED3D-807D-451A-84B0-7D221E31ED3F}"/>
              </a:ext>
            </a:extLst>
          </p:cNvPr>
          <p:cNvGrpSpPr/>
          <p:nvPr/>
        </p:nvGrpSpPr>
        <p:grpSpPr>
          <a:xfrm>
            <a:off x="8201025" y="6528804"/>
            <a:ext cx="2976616" cy="307777"/>
            <a:chOff x="707178" y="6528804"/>
            <a:chExt cx="10470463" cy="307777"/>
          </a:xfrm>
        </p:grpSpPr>
        <p:sp>
          <p:nvSpPr>
            <p:cNvPr id="84" name="TextBox 83">
              <a:extLst>
                <a:ext uri="{FF2B5EF4-FFF2-40B4-BE49-F238E27FC236}">
                  <a16:creationId xmlns:a16="http://schemas.microsoft.com/office/drawing/2014/main" id="{FA62A29A-2BC0-4018-9031-015CF84E59A5}"/>
                </a:ext>
              </a:extLst>
            </p:cNvPr>
            <p:cNvSpPr txBox="1"/>
            <p:nvPr/>
          </p:nvSpPr>
          <p:spPr>
            <a:xfrm>
              <a:off x="1997075" y="6528804"/>
              <a:ext cx="9180566" cy="307777"/>
            </a:xfrm>
            <a:prstGeom prst="rect">
              <a:avLst/>
            </a:prstGeom>
            <a:solidFill>
              <a:schemeClr val="bg1"/>
            </a:solidFill>
          </p:spPr>
          <p:txBody>
            <a:bodyPr wrap="square" rtlCol="0">
              <a:spAutoFit/>
            </a:bodyPr>
            <a:lstStyle/>
            <a:p>
              <a:r>
                <a:rPr lang="en-US" sz="1400" dirty="0"/>
                <a:t>Indicates logical flow (via </a:t>
              </a:r>
              <a:r>
                <a:rPr lang="en-US" sz="1400" dirty="0" err="1"/>
                <a:t>Github</a:t>
              </a:r>
              <a:r>
                <a:rPr lang="en-US" sz="1400" dirty="0"/>
                <a:t>)</a:t>
              </a:r>
            </a:p>
          </p:txBody>
        </p:sp>
        <p:cxnSp>
          <p:nvCxnSpPr>
            <p:cNvPr id="85" name="Straight Arrow Connector 84">
              <a:extLst>
                <a:ext uri="{FF2B5EF4-FFF2-40B4-BE49-F238E27FC236}">
                  <a16:creationId xmlns:a16="http://schemas.microsoft.com/office/drawing/2014/main" id="{FDED9831-2489-4800-9F2B-594137B07D74}"/>
                </a:ext>
              </a:extLst>
            </p:cNvPr>
            <p:cNvCxnSpPr>
              <a:cxnSpLocks/>
              <a:endCxn id="84" idx="1"/>
            </p:cNvCxnSpPr>
            <p:nvPr/>
          </p:nvCxnSpPr>
          <p:spPr>
            <a:xfrm>
              <a:off x="707178" y="6682693"/>
              <a:ext cx="1289897"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130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0-#ppt_w/2"/>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additive="base">
                                        <p:cTn id="53" dur="500" fill="hold"/>
                                        <p:tgtEl>
                                          <p:spTgt spid="51"/>
                                        </p:tgtEl>
                                        <p:attrNameLst>
                                          <p:attrName>ppt_x</p:attrName>
                                        </p:attrNameLst>
                                      </p:cBhvr>
                                      <p:tavLst>
                                        <p:tav tm="0">
                                          <p:val>
                                            <p:strVal val="#ppt_x"/>
                                          </p:val>
                                        </p:tav>
                                        <p:tav tm="100000">
                                          <p:val>
                                            <p:strVal val="#ppt_x"/>
                                          </p:val>
                                        </p:tav>
                                      </p:tavLst>
                                    </p:anim>
                                    <p:anim calcmode="lin" valueType="num">
                                      <p:cBhvr additive="base">
                                        <p:cTn id="5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80"/>
                                        </p:tgtEl>
                                        <p:attrNameLst>
                                          <p:attrName>style.visibility</p:attrName>
                                        </p:attrNameLst>
                                      </p:cBhvr>
                                      <p:to>
                                        <p:strVal val="visible"/>
                                      </p:to>
                                    </p:set>
                                    <p:anim calcmode="lin" valueType="num">
                                      <p:cBhvr additive="base">
                                        <p:cTn id="89" dur="500" fill="hold"/>
                                        <p:tgtEl>
                                          <p:spTgt spid="80"/>
                                        </p:tgtEl>
                                        <p:attrNameLst>
                                          <p:attrName>ppt_x</p:attrName>
                                        </p:attrNameLst>
                                      </p:cBhvr>
                                      <p:tavLst>
                                        <p:tav tm="0">
                                          <p:val>
                                            <p:strVal val="#ppt_x"/>
                                          </p:val>
                                        </p:tav>
                                        <p:tav tm="100000">
                                          <p:val>
                                            <p:strVal val="#ppt_x"/>
                                          </p:val>
                                        </p:tav>
                                      </p:tavLst>
                                    </p:anim>
                                    <p:anim calcmode="lin" valueType="num">
                                      <p:cBhvr additive="base">
                                        <p:cTn id="90" dur="500" fill="hold"/>
                                        <p:tgtEl>
                                          <p:spTgt spid="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62"/>
                                        </p:tgtEl>
                                        <p:attrNameLst>
                                          <p:attrName>style.visibility</p:attrName>
                                        </p:attrNameLst>
                                      </p:cBhvr>
                                      <p:to>
                                        <p:strVal val="visible"/>
                                      </p:to>
                                    </p:set>
                                    <p:anim calcmode="lin" valueType="num">
                                      <p:cBhvr additive="base">
                                        <p:cTn id="93" dur="500" fill="hold"/>
                                        <p:tgtEl>
                                          <p:spTgt spid="62"/>
                                        </p:tgtEl>
                                        <p:attrNameLst>
                                          <p:attrName>ppt_x</p:attrName>
                                        </p:attrNameLst>
                                      </p:cBhvr>
                                      <p:tavLst>
                                        <p:tav tm="0">
                                          <p:val>
                                            <p:strVal val="#ppt_x"/>
                                          </p:val>
                                        </p:tav>
                                        <p:tav tm="100000">
                                          <p:val>
                                            <p:strVal val="#ppt_x"/>
                                          </p:val>
                                        </p:tav>
                                      </p:tavLst>
                                    </p:anim>
                                    <p:anim calcmode="lin" valueType="num">
                                      <p:cBhvr additive="base">
                                        <p:cTn id="9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ppt_x"/>
                                          </p:val>
                                        </p:tav>
                                        <p:tav tm="100000">
                                          <p:val>
                                            <p:strVal val="#ppt_x"/>
                                          </p:val>
                                        </p:tav>
                                      </p:tavLst>
                                    </p:anim>
                                    <p:anim calcmode="lin" valueType="num">
                                      <p:cBhvr additive="base">
                                        <p:cTn id="10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74"/>
                                        </p:tgtEl>
                                        <p:attrNameLst>
                                          <p:attrName>style.visibility</p:attrName>
                                        </p:attrNameLst>
                                      </p:cBhvr>
                                      <p:to>
                                        <p:strVal val="visible"/>
                                      </p:to>
                                    </p:set>
                                    <p:anim calcmode="lin" valueType="num">
                                      <p:cBhvr additive="base">
                                        <p:cTn id="111" dur="500" fill="hold"/>
                                        <p:tgtEl>
                                          <p:spTgt spid="74"/>
                                        </p:tgtEl>
                                        <p:attrNameLst>
                                          <p:attrName>ppt_x</p:attrName>
                                        </p:attrNameLst>
                                      </p:cBhvr>
                                      <p:tavLst>
                                        <p:tav tm="0">
                                          <p:val>
                                            <p:strVal val="#ppt_x"/>
                                          </p:val>
                                        </p:tav>
                                        <p:tav tm="100000">
                                          <p:val>
                                            <p:strVal val="#ppt_x"/>
                                          </p:val>
                                        </p:tav>
                                      </p:tavLst>
                                    </p:anim>
                                    <p:anim calcmode="lin" valueType="num">
                                      <p:cBhvr additive="base">
                                        <p:cTn id="112" dur="500" fill="hold"/>
                                        <p:tgtEl>
                                          <p:spTgt spid="7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500" fill="hold"/>
                                        <p:tgtEl>
                                          <p:spTgt spid="50"/>
                                        </p:tgtEl>
                                        <p:attrNameLst>
                                          <p:attrName>ppt_x</p:attrName>
                                        </p:attrNameLst>
                                      </p:cBhvr>
                                      <p:tavLst>
                                        <p:tav tm="0">
                                          <p:val>
                                            <p:strVal val="#ppt_x"/>
                                          </p:val>
                                        </p:tav>
                                        <p:tav tm="100000">
                                          <p:val>
                                            <p:strVal val="#ppt_x"/>
                                          </p:val>
                                        </p:tav>
                                      </p:tavLst>
                                    </p:anim>
                                    <p:anim calcmode="lin" valueType="num">
                                      <p:cBhvr additive="base">
                                        <p:cTn id="116" dur="500" fill="hold"/>
                                        <p:tgtEl>
                                          <p:spTgt spid="5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82"/>
                                        </p:tgtEl>
                                        <p:attrNameLst>
                                          <p:attrName>style.visibility</p:attrName>
                                        </p:attrNameLst>
                                      </p:cBhvr>
                                      <p:to>
                                        <p:strVal val="visible"/>
                                      </p:to>
                                    </p:set>
                                    <p:anim calcmode="lin" valueType="num">
                                      <p:cBhvr additive="base">
                                        <p:cTn id="119" dur="500" fill="hold"/>
                                        <p:tgtEl>
                                          <p:spTgt spid="82"/>
                                        </p:tgtEl>
                                        <p:attrNameLst>
                                          <p:attrName>ppt_x</p:attrName>
                                        </p:attrNameLst>
                                      </p:cBhvr>
                                      <p:tavLst>
                                        <p:tav tm="0">
                                          <p:val>
                                            <p:strVal val="#ppt_x"/>
                                          </p:val>
                                        </p:tav>
                                        <p:tav tm="100000">
                                          <p:val>
                                            <p:strVal val="#ppt_x"/>
                                          </p:val>
                                        </p:tav>
                                      </p:tavLst>
                                    </p:anim>
                                    <p:anim calcmode="lin" valueType="num">
                                      <p:cBhvr additive="base">
                                        <p:cTn id="1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23"/>
                                        </p:tgtEl>
                                        <p:attrNameLst>
                                          <p:attrName>style.visibility</p:attrName>
                                        </p:attrNameLst>
                                      </p:cBhvr>
                                      <p:to>
                                        <p:strVal val="visible"/>
                                      </p:to>
                                    </p:set>
                                    <p:anim calcmode="lin" valueType="num">
                                      <p:cBhvr additive="base">
                                        <p:cTn id="125" dur="500" fill="hold"/>
                                        <p:tgtEl>
                                          <p:spTgt spid="23"/>
                                        </p:tgtEl>
                                        <p:attrNameLst>
                                          <p:attrName>ppt_x</p:attrName>
                                        </p:attrNameLst>
                                      </p:cBhvr>
                                      <p:tavLst>
                                        <p:tav tm="0">
                                          <p:val>
                                            <p:strVal val="#ppt_x"/>
                                          </p:val>
                                        </p:tav>
                                        <p:tav tm="100000">
                                          <p:val>
                                            <p:strVal val="#ppt_x"/>
                                          </p:val>
                                        </p:tav>
                                      </p:tavLst>
                                    </p:anim>
                                    <p:anim calcmode="lin" valueType="num">
                                      <p:cBhvr additive="base">
                                        <p:cTn id="1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72"/>
                                        </p:tgtEl>
                                        <p:attrNameLst>
                                          <p:attrName>style.visibility</p:attrName>
                                        </p:attrNameLst>
                                      </p:cBhvr>
                                      <p:to>
                                        <p:strVal val="visible"/>
                                      </p:to>
                                    </p:set>
                                    <p:anim calcmode="lin" valueType="num">
                                      <p:cBhvr additive="base">
                                        <p:cTn id="131" dur="500" fill="hold"/>
                                        <p:tgtEl>
                                          <p:spTgt spid="72"/>
                                        </p:tgtEl>
                                        <p:attrNameLst>
                                          <p:attrName>ppt_x</p:attrName>
                                        </p:attrNameLst>
                                      </p:cBhvr>
                                      <p:tavLst>
                                        <p:tav tm="0">
                                          <p:val>
                                            <p:strVal val="#ppt_x"/>
                                          </p:val>
                                        </p:tav>
                                        <p:tav tm="100000">
                                          <p:val>
                                            <p:strVal val="#ppt_x"/>
                                          </p:val>
                                        </p:tav>
                                      </p:tavLst>
                                    </p:anim>
                                    <p:anim calcmode="lin" valueType="num">
                                      <p:cBhvr additive="base">
                                        <p:cTn id="132" dur="500" fill="hold"/>
                                        <p:tgtEl>
                                          <p:spTgt spid="72"/>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anim calcmode="lin" valueType="num">
                                      <p:cBhvr additive="base">
                                        <p:cTn id="135" dur="500" fill="hold"/>
                                        <p:tgtEl>
                                          <p:spTgt spid="59"/>
                                        </p:tgtEl>
                                        <p:attrNameLst>
                                          <p:attrName>ppt_x</p:attrName>
                                        </p:attrNameLst>
                                      </p:cBhvr>
                                      <p:tavLst>
                                        <p:tav tm="0">
                                          <p:val>
                                            <p:strVal val="#ppt_x"/>
                                          </p:val>
                                        </p:tav>
                                        <p:tav tm="100000">
                                          <p:val>
                                            <p:strVal val="#ppt_x"/>
                                          </p:val>
                                        </p:tav>
                                      </p:tavLst>
                                    </p:anim>
                                    <p:anim calcmode="lin" valueType="num">
                                      <p:cBhvr additive="base">
                                        <p:cTn id="136" dur="500" fill="hold"/>
                                        <p:tgtEl>
                                          <p:spTgt spid="59"/>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55"/>
                                        </p:tgtEl>
                                        <p:attrNameLst>
                                          <p:attrName>style.visibility</p:attrName>
                                        </p:attrNameLst>
                                      </p:cBhvr>
                                      <p:to>
                                        <p:strVal val="visible"/>
                                      </p:to>
                                    </p:set>
                                    <p:anim calcmode="lin" valueType="num">
                                      <p:cBhvr additive="base">
                                        <p:cTn id="139" dur="500" fill="hold"/>
                                        <p:tgtEl>
                                          <p:spTgt spid="55"/>
                                        </p:tgtEl>
                                        <p:attrNameLst>
                                          <p:attrName>ppt_x</p:attrName>
                                        </p:attrNameLst>
                                      </p:cBhvr>
                                      <p:tavLst>
                                        <p:tav tm="0">
                                          <p:val>
                                            <p:strVal val="#ppt_x"/>
                                          </p:val>
                                        </p:tav>
                                        <p:tav tm="100000">
                                          <p:val>
                                            <p:strVal val="#ppt_x"/>
                                          </p:val>
                                        </p:tav>
                                      </p:tavLst>
                                    </p:anim>
                                    <p:anim calcmode="lin" valueType="num">
                                      <p:cBhvr additive="base">
                                        <p:cTn id="14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103"/>
                                        </p:tgtEl>
                                        <p:attrNameLst>
                                          <p:attrName>style.visibility</p:attrName>
                                        </p:attrNameLst>
                                      </p:cBhvr>
                                      <p:to>
                                        <p:strVal val="visible"/>
                                      </p:to>
                                    </p:set>
                                    <p:anim calcmode="lin" valueType="num">
                                      <p:cBhvr additive="base">
                                        <p:cTn id="145" dur="500" fill="hold"/>
                                        <p:tgtEl>
                                          <p:spTgt spid="103"/>
                                        </p:tgtEl>
                                        <p:attrNameLst>
                                          <p:attrName>ppt_x</p:attrName>
                                        </p:attrNameLst>
                                      </p:cBhvr>
                                      <p:tavLst>
                                        <p:tav tm="0">
                                          <p:val>
                                            <p:strVal val="#ppt_x"/>
                                          </p:val>
                                        </p:tav>
                                        <p:tav tm="100000">
                                          <p:val>
                                            <p:strVal val="#ppt_x"/>
                                          </p:val>
                                        </p:tav>
                                      </p:tavLst>
                                    </p:anim>
                                    <p:anim calcmode="lin" valueType="num">
                                      <p:cBhvr additive="base">
                                        <p:cTn id="146" dur="500" fill="hold"/>
                                        <p:tgtEl>
                                          <p:spTgt spid="103"/>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 calcmode="lin" valueType="num">
                                      <p:cBhvr additive="base">
                                        <p:cTn id="149" dur="500" fill="hold"/>
                                        <p:tgtEl>
                                          <p:spTgt spid="67"/>
                                        </p:tgtEl>
                                        <p:attrNameLst>
                                          <p:attrName>ppt_x</p:attrName>
                                        </p:attrNameLst>
                                      </p:cBhvr>
                                      <p:tavLst>
                                        <p:tav tm="0">
                                          <p:val>
                                            <p:strVal val="#ppt_x"/>
                                          </p:val>
                                        </p:tav>
                                        <p:tav tm="100000">
                                          <p:val>
                                            <p:strVal val="#ppt_x"/>
                                          </p:val>
                                        </p:tav>
                                      </p:tavLst>
                                    </p:anim>
                                    <p:anim calcmode="lin" valueType="num">
                                      <p:cBhvr additive="base">
                                        <p:cTn id="150" dur="500" fill="hold"/>
                                        <p:tgtEl>
                                          <p:spTgt spid="67"/>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70"/>
                                        </p:tgtEl>
                                        <p:attrNameLst>
                                          <p:attrName>style.visibility</p:attrName>
                                        </p:attrNameLst>
                                      </p:cBhvr>
                                      <p:to>
                                        <p:strVal val="visible"/>
                                      </p:to>
                                    </p:set>
                                    <p:anim calcmode="lin" valueType="num">
                                      <p:cBhvr additive="base">
                                        <p:cTn id="153" dur="500" fill="hold"/>
                                        <p:tgtEl>
                                          <p:spTgt spid="70"/>
                                        </p:tgtEl>
                                        <p:attrNameLst>
                                          <p:attrName>ppt_x</p:attrName>
                                        </p:attrNameLst>
                                      </p:cBhvr>
                                      <p:tavLst>
                                        <p:tav tm="0">
                                          <p:val>
                                            <p:strVal val="#ppt_x"/>
                                          </p:val>
                                        </p:tav>
                                        <p:tav tm="100000">
                                          <p:val>
                                            <p:strVal val="#ppt_x"/>
                                          </p:val>
                                        </p:tav>
                                      </p:tavLst>
                                    </p:anim>
                                    <p:anim calcmode="lin" valueType="num">
                                      <p:cBhvr additive="base">
                                        <p:cTn id="154" dur="500" fill="hold"/>
                                        <p:tgtEl>
                                          <p:spTgt spid="70"/>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 calcmode="lin" valueType="num">
                                      <p:cBhvr additive="base">
                                        <p:cTn id="157" dur="500" fill="hold"/>
                                        <p:tgtEl>
                                          <p:spTgt spid="58"/>
                                        </p:tgtEl>
                                        <p:attrNameLst>
                                          <p:attrName>ppt_x</p:attrName>
                                        </p:attrNameLst>
                                      </p:cBhvr>
                                      <p:tavLst>
                                        <p:tav tm="0">
                                          <p:val>
                                            <p:strVal val="#ppt_x"/>
                                          </p:val>
                                        </p:tav>
                                        <p:tav tm="100000">
                                          <p:val>
                                            <p:strVal val="#ppt_x"/>
                                          </p:val>
                                        </p:tav>
                                      </p:tavLst>
                                    </p:anim>
                                    <p:anim calcmode="lin" valueType="num">
                                      <p:cBhvr additive="base">
                                        <p:cTn id="15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52"/>
                                        </p:tgtEl>
                                        <p:attrNameLst>
                                          <p:attrName>style.visibility</p:attrName>
                                        </p:attrNameLst>
                                      </p:cBhvr>
                                      <p:to>
                                        <p:strVal val="visible"/>
                                      </p:to>
                                    </p:set>
                                    <p:anim calcmode="lin" valueType="num">
                                      <p:cBhvr additive="base">
                                        <p:cTn id="163" dur="500" fill="hold"/>
                                        <p:tgtEl>
                                          <p:spTgt spid="52"/>
                                        </p:tgtEl>
                                        <p:attrNameLst>
                                          <p:attrName>ppt_x</p:attrName>
                                        </p:attrNameLst>
                                      </p:cBhvr>
                                      <p:tavLst>
                                        <p:tav tm="0">
                                          <p:val>
                                            <p:strVal val="#ppt_x"/>
                                          </p:val>
                                        </p:tav>
                                        <p:tav tm="100000">
                                          <p:val>
                                            <p:strVal val="#ppt_x"/>
                                          </p:val>
                                        </p:tav>
                                      </p:tavLst>
                                    </p:anim>
                                    <p:anim calcmode="lin" valueType="num">
                                      <p:cBhvr additive="base">
                                        <p:cTn id="164" dur="500" fill="hold"/>
                                        <p:tgtEl>
                                          <p:spTgt spid="52"/>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73"/>
                                        </p:tgtEl>
                                        <p:attrNameLst>
                                          <p:attrName>style.visibility</p:attrName>
                                        </p:attrNameLst>
                                      </p:cBhvr>
                                      <p:to>
                                        <p:strVal val="visible"/>
                                      </p:to>
                                    </p:set>
                                    <p:anim calcmode="lin" valueType="num">
                                      <p:cBhvr additive="base">
                                        <p:cTn id="167" dur="500" fill="hold"/>
                                        <p:tgtEl>
                                          <p:spTgt spid="73"/>
                                        </p:tgtEl>
                                        <p:attrNameLst>
                                          <p:attrName>ppt_x</p:attrName>
                                        </p:attrNameLst>
                                      </p:cBhvr>
                                      <p:tavLst>
                                        <p:tav tm="0">
                                          <p:val>
                                            <p:strVal val="#ppt_x"/>
                                          </p:val>
                                        </p:tav>
                                        <p:tav tm="100000">
                                          <p:val>
                                            <p:strVal val="#ppt_x"/>
                                          </p:val>
                                        </p:tav>
                                      </p:tavLst>
                                    </p:anim>
                                    <p:anim calcmode="lin" valueType="num">
                                      <p:cBhvr additive="base">
                                        <p:cTn id="168" dur="500" fill="hold"/>
                                        <p:tgtEl>
                                          <p:spTgt spid="73"/>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68"/>
                                        </p:tgtEl>
                                        <p:attrNameLst>
                                          <p:attrName>style.visibility</p:attrName>
                                        </p:attrNameLst>
                                      </p:cBhvr>
                                      <p:to>
                                        <p:strVal val="visible"/>
                                      </p:to>
                                    </p:set>
                                    <p:anim calcmode="lin" valueType="num">
                                      <p:cBhvr additive="base">
                                        <p:cTn id="171" dur="500" fill="hold"/>
                                        <p:tgtEl>
                                          <p:spTgt spid="68"/>
                                        </p:tgtEl>
                                        <p:attrNameLst>
                                          <p:attrName>ppt_x</p:attrName>
                                        </p:attrNameLst>
                                      </p:cBhvr>
                                      <p:tavLst>
                                        <p:tav tm="0">
                                          <p:val>
                                            <p:strVal val="#ppt_x"/>
                                          </p:val>
                                        </p:tav>
                                        <p:tav tm="100000">
                                          <p:val>
                                            <p:strVal val="#ppt_x"/>
                                          </p:val>
                                        </p:tav>
                                      </p:tavLst>
                                    </p:anim>
                                    <p:anim calcmode="lin" valueType="num">
                                      <p:cBhvr additive="base">
                                        <p:cTn id="17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47"/>
                                        </p:tgtEl>
                                        <p:attrNameLst>
                                          <p:attrName>style.visibility</p:attrName>
                                        </p:attrNameLst>
                                      </p:cBhvr>
                                      <p:to>
                                        <p:strVal val="visible"/>
                                      </p:to>
                                    </p:set>
                                    <p:anim calcmode="lin" valueType="num">
                                      <p:cBhvr additive="base">
                                        <p:cTn id="177" dur="500" fill="hold"/>
                                        <p:tgtEl>
                                          <p:spTgt spid="47"/>
                                        </p:tgtEl>
                                        <p:attrNameLst>
                                          <p:attrName>ppt_x</p:attrName>
                                        </p:attrNameLst>
                                      </p:cBhvr>
                                      <p:tavLst>
                                        <p:tav tm="0">
                                          <p:val>
                                            <p:strVal val="#ppt_x"/>
                                          </p:val>
                                        </p:tav>
                                        <p:tav tm="100000">
                                          <p:val>
                                            <p:strVal val="#ppt_x"/>
                                          </p:val>
                                        </p:tav>
                                      </p:tavLst>
                                    </p:anim>
                                    <p:anim calcmode="lin" valueType="num">
                                      <p:cBhvr additive="base">
                                        <p:cTn id="178" dur="500" fill="hold"/>
                                        <p:tgtEl>
                                          <p:spTgt spid="47"/>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106"/>
                                        </p:tgtEl>
                                        <p:attrNameLst>
                                          <p:attrName>style.visibility</p:attrName>
                                        </p:attrNameLst>
                                      </p:cBhvr>
                                      <p:to>
                                        <p:strVal val="visible"/>
                                      </p:to>
                                    </p:set>
                                    <p:anim calcmode="lin" valueType="num">
                                      <p:cBhvr additive="base">
                                        <p:cTn id="181" dur="500" fill="hold"/>
                                        <p:tgtEl>
                                          <p:spTgt spid="106"/>
                                        </p:tgtEl>
                                        <p:attrNameLst>
                                          <p:attrName>ppt_x</p:attrName>
                                        </p:attrNameLst>
                                      </p:cBhvr>
                                      <p:tavLst>
                                        <p:tav tm="0">
                                          <p:val>
                                            <p:strVal val="#ppt_x"/>
                                          </p:val>
                                        </p:tav>
                                        <p:tav tm="100000">
                                          <p:val>
                                            <p:strVal val="#ppt_x"/>
                                          </p:val>
                                        </p:tav>
                                      </p:tavLst>
                                    </p:anim>
                                    <p:anim calcmode="lin" valueType="num">
                                      <p:cBhvr additive="base">
                                        <p:cTn id="182" dur="500" fill="hold"/>
                                        <p:tgtEl>
                                          <p:spTgt spid="106"/>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65"/>
                                        </p:tgtEl>
                                        <p:attrNameLst>
                                          <p:attrName>style.visibility</p:attrName>
                                        </p:attrNameLst>
                                      </p:cBhvr>
                                      <p:to>
                                        <p:strVal val="visible"/>
                                      </p:to>
                                    </p:set>
                                    <p:anim calcmode="lin" valueType="num">
                                      <p:cBhvr additive="base">
                                        <p:cTn id="185" dur="500" fill="hold"/>
                                        <p:tgtEl>
                                          <p:spTgt spid="65"/>
                                        </p:tgtEl>
                                        <p:attrNameLst>
                                          <p:attrName>ppt_x</p:attrName>
                                        </p:attrNameLst>
                                      </p:cBhvr>
                                      <p:tavLst>
                                        <p:tav tm="0">
                                          <p:val>
                                            <p:strVal val="#ppt_x"/>
                                          </p:val>
                                        </p:tav>
                                        <p:tav tm="100000">
                                          <p:val>
                                            <p:strVal val="#ppt_x"/>
                                          </p:val>
                                        </p:tav>
                                      </p:tavLst>
                                    </p:anim>
                                    <p:anim calcmode="lin" valueType="num">
                                      <p:cBhvr additive="base">
                                        <p:cTn id="186" dur="500" fill="hold"/>
                                        <p:tgtEl>
                                          <p:spTgt spid="65"/>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69"/>
                                        </p:tgtEl>
                                        <p:attrNameLst>
                                          <p:attrName>style.visibility</p:attrName>
                                        </p:attrNameLst>
                                      </p:cBhvr>
                                      <p:to>
                                        <p:strVal val="visible"/>
                                      </p:to>
                                    </p:set>
                                    <p:anim calcmode="lin" valueType="num">
                                      <p:cBhvr additive="base">
                                        <p:cTn id="189" dur="500" fill="hold"/>
                                        <p:tgtEl>
                                          <p:spTgt spid="69"/>
                                        </p:tgtEl>
                                        <p:attrNameLst>
                                          <p:attrName>ppt_x</p:attrName>
                                        </p:attrNameLst>
                                      </p:cBhvr>
                                      <p:tavLst>
                                        <p:tav tm="0">
                                          <p:val>
                                            <p:strVal val="#ppt_x"/>
                                          </p:val>
                                        </p:tav>
                                        <p:tav tm="100000">
                                          <p:val>
                                            <p:strVal val="#ppt_x"/>
                                          </p:val>
                                        </p:tav>
                                      </p:tavLst>
                                    </p:anim>
                                    <p:anim calcmode="lin" valueType="num">
                                      <p:cBhvr additive="base">
                                        <p:cTn id="190" dur="500" fill="hold"/>
                                        <p:tgtEl>
                                          <p:spTgt spid="69"/>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42"/>
                                        </p:tgtEl>
                                        <p:attrNameLst>
                                          <p:attrName>style.visibility</p:attrName>
                                        </p:attrNameLst>
                                      </p:cBhvr>
                                      <p:to>
                                        <p:strVal val="visible"/>
                                      </p:to>
                                    </p:set>
                                    <p:anim calcmode="lin" valueType="num">
                                      <p:cBhvr additive="base">
                                        <p:cTn id="193" dur="500" fill="hold"/>
                                        <p:tgtEl>
                                          <p:spTgt spid="42"/>
                                        </p:tgtEl>
                                        <p:attrNameLst>
                                          <p:attrName>ppt_x</p:attrName>
                                        </p:attrNameLst>
                                      </p:cBhvr>
                                      <p:tavLst>
                                        <p:tav tm="0">
                                          <p:val>
                                            <p:strVal val="#ppt_x"/>
                                          </p:val>
                                        </p:tav>
                                        <p:tav tm="100000">
                                          <p:val>
                                            <p:strVal val="#ppt_x"/>
                                          </p:val>
                                        </p:tav>
                                      </p:tavLst>
                                    </p:anim>
                                    <p:anim calcmode="lin" valueType="num">
                                      <p:cBhvr additive="base">
                                        <p:cTn id="19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8" fill="hold" grpId="0" nodeType="clickEffect">
                                  <p:stCondLst>
                                    <p:cond delay="0"/>
                                  </p:stCondLst>
                                  <p:childTnLst>
                                    <p:set>
                                      <p:cBhvr>
                                        <p:cTn id="198" dur="1" fill="hold">
                                          <p:stCondLst>
                                            <p:cond delay="0"/>
                                          </p:stCondLst>
                                        </p:cTn>
                                        <p:tgtEl>
                                          <p:spTgt spid="49"/>
                                        </p:tgtEl>
                                        <p:attrNameLst>
                                          <p:attrName>style.visibility</p:attrName>
                                        </p:attrNameLst>
                                      </p:cBhvr>
                                      <p:to>
                                        <p:strVal val="visible"/>
                                      </p:to>
                                    </p:set>
                                    <p:anim calcmode="lin" valueType="num">
                                      <p:cBhvr additive="base">
                                        <p:cTn id="199" dur="500" fill="hold"/>
                                        <p:tgtEl>
                                          <p:spTgt spid="49"/>
                                        </p:tgtEl>
                                        <p:attrNameLst>
                                          <p:attrName>ppt_x</p:attrName>
                                        </p:attrNameLst>
                                      </p:cBhvr>
                                      <p:tavLst>
                                        <p:tav tm="0">
                                          <p:val>
                                            <p:strVal val="0-#ppt_w/2"/>
                                          </p:val>
                                        </p:tav>
                                        <p:tav tm="100000">
                                          <p:val>
                                            <p:strVal val="#ppt_x"/>
                                          </p:val>
                                        </p:tav>
                                      </p:tavLst>
                                    </p:anim>
                                    <p:anim calcmode="lin" valueType="num">
                                      <p:cBhvr additive="base">
                                        <p:cTn id="200" dur="500" fill="hold"/>
                                        <p:tgtEl>
                                          <p:spTgt spid="49"/>
                                        </p:tgtEl>
                                        <p:attrNameLst>
                                          <p:attrName>ppt_y</p:attrName>
                                        </p:attrNameLst>
                                      </p:cBhvr>
                                      <p:tavLst>
                                        <p:tav tm="0">
                                          <p:val>
                                            <p:strVal val="#ppt_y"/>
                                          </p:val>
                                        </p:tav>
                                        <p:tav tm="100000">
                                          <p:val>
                                            <p:strVal val="#ppt_y"/>
                                          </p:val>
                                        </p:tav>
                                      </p:tavLst>
                                    </p:anim>
                                  </p:childTnLst>
                                </p:cTn>
                              </p:par>
                              <p:par>
                                <p:cTn id="201" presetID="2" presetClass="entr" presetSubtype="8" fill="hold" nodeType="withEffect">
                                  <p:stCondLst>
                                    <p:cond delay="0"/>
                                  </p:stCondLst>
                                  <p:childTnLst>
                                    <p:set>
                                      <p:cBhvr>
                                        <p:cTn id="202" dur="1" fill="hold">
                                          <p:stCondLst>
                                            <p:cond delay="0"/>
                                          </p:stCondLst>
                                        </p:cTn>
                                        <p:tgtEl>
                                          <p:spTgt spid="46"/>
                                        </p:tgtEl>
                                        <p:attrNameLst>
                                          <p:attrName>style.visibility</p:attrName>
                                        </p:attrNameLst>
                                      </p:cBhvr>
                                      <p:to>
                                        <p:strVal val="visible"/>
                                      </p:to>
                                    </p:set>
                                    <p:anim calcmode="lin" valueType="num">
                                      <p:cBhvr additive="base">
                                        <p:cTn id="203" dur="500" fill="hold"/>
                                        <p:tgtEl>
                                          <p:spTgt spid="46"/>
                                        </p:tgtEl>
                                        <p:attrNameLst>
                                          <p:attrName>ppt_x</p:attrName>
                                        </p:attrNameLst>
                                      </p:cBhvr>
                                      <p:tavLst>
                                        <p:tav tm="0">
                                          <p:val>
                                            <p:strVal val="0-#ppt_w/2"/>
                                          </p:val>
                                        </p:tav>
                                        <p:tav tm="100000">
                                          <p:val>
                                            <p:strVal val="#ppt_x"/>
                                          </p:val>
                                        </p:tav>
                                      </p:tavLst>
                                    </p:anim>
                                    <p:anim calcmode="lin" valueType="num">
                                      <p:cBhvr additive="base">
                                        <p:cTn id="204" dur="500" fill="hold"/>
                                        <p:tgtEl>
                                          <p:spTgt spid="46"/>
                                        </p:tgtEl>
                                        <p:attrNameLst>
                                          <p:attrName>ppt_y</p:attrName>
                                        </p:attrNameLst>
                                      </p:cBhvr>
                                      <p:tavLst>
                                        <p:tav tm="0">
                                          <p:val>
                                            <p:strVal val="#ppt_y"/>
                                          </p:val>
                                        </p:tav>
                                        <p:tav tm="100000">
                                          <p:val>
                                            <p:strVal val="#ppt_y"/>
                                          </p:val>
                                        </p:tav>
                                      </p:tavLst>
                                    </p:anim>
                                  </p:childTnLst>
                                </p:cTn>
                              </p:par>
                              <p:par>
                                <p:cTn id="205" presetID="2" presetClass="entr" presetSubtype="8" fill="hold" grpId="0" nodeType="withEffect">
                                  <p:stCondLst>
                                    <p:cond delay="0"/>
                                  </p:stCondLst>
                                  <p:childTnLst>
                                    <p:set>
                                      <p:cBhvr>
                                        <p:cTn id="206" dur="1" fill="hold">
                                          <p:stCondLst>
                                            <p:cond delay="0"/>
                                          </p:stCondLst>
                                        </p:cTn>
                                        <p:tgtEl>
                                          <p:spTgt spid="44"/>
                                        </p:tgtEl>
                                        <p:attrNameLst>
                                          <p:attrName>style.visibility</p:attrName>
                                        </p:attrNameLst>
                                      </p:cBhvr>
                                      <p:to>
                                        <p:strVal val="visible"/>
                                      </p:to>
                                    </p:set>
                                    <p:anim calcmode="lin" valueType="num">
                                      <p:cBhvr additive="base">
                                        <p:cTn id="207" dur="500" fill="hold"/>
                                        <p:tgtEl>
                                          <p:spTgt spid="44"/>
                                        </p:tgtEl>
                                        <p:attrNameLst>
                                          <p:attrName>ppt_x</p:attrName>
                                        </p:attrNameLst>
                                      </p:cBhvr>
                                      <p:tavLst>
                                        <p:tav tm="0">
                                          <p:val>
                                            <p:strVal val="0-#ppt_w/2"/>
                                          </p:val>
                                        </p:tav>
                                        <p:tav tm="100000">
                                          <p:val>
                                            <p:strVal val="#ppt_x"/>
                                          </p:val>
                                        </p:tav>
                                      </p:tavLst>
                                    </p:anim>
                                    <p:anim calcmode="lin" valueType="num">
                                      <p:cBhvr additive="base">
                                        <p:cTn id="20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nodeType="clickEffect">
                                  <p:stCondLst>
                                    <p:cond delay="0"/>
                                  </p:stCondLst>
                                  <p:childTnLst>
                                    <p:set>
                                      <p:cBhvr>
                                        <p:cTn id="212" dur="1" fill="hold">
                                          <p:stCondLst>
                                            <p:cond delay="0"/>
                                          </p:stCondLst>
                                        </p:cTn>
                                        <p:tgtEl>
                                          <p:spTgt spid="95"/>
                                        </p:tgtEl>
                                        <p:attrNameLst>
                                          <p:attrName>style.visibility</p:attrName>
                                        </p:attrNameLst>
                                      </p:cBhvr>
                                      <p:to>
                                        <p:strVal val="visible"/>
                                      </p:to>
                                    </p:set>
                                    <p:anim calcmode="lin" valueType="num">
                                      <p:cBhvr additive="base">
                                        <p:cTn id="213" dur="500" fill="hold"/>
                                        <p:tgtEl>
                                          <p:spTgt spid="95"/>
                                        </p:tgtEl>
                                        <p:attrNameLst>
                                          <p:attrName>ppt_x</p:attrName>
                                        </p:attrNameLst>
                                      </p:cBhvr>
                                      <p:tavLst>
                                        <p:tav tm="0">
                                          <p:val>
                                            <p:strVal val="#ppt_x"/>
                                          </p:val>
                                        </p:tav>
                                        <p:tav tm="100000">
                                          <p:val>
                                            <p:strVal val="#ppt_x"/>
                                          </p:val>
                                        </p:tav>
                                      </p:tavLst>
                                    </p:anim>
                                    <p:anim calcmode="lin" valueType="num">
                                      <p:cBhvr additive="base">
                                        <p:cTn id="214" dur="500" fill="hold"/>
                                        <p:tgtEl>
                                          <p:spTgt spid="95"/>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79"/>
                                        </p:tgtEl>
                                        <p:attrNameLst>
                                          <p:attrName>style.visibility</p:attrName>
                                        </p:attrNameLst>
                                      </p:cBhvr>
                                      <p:to>
                                        <p:strVal val="visible"/>
                                      </p:to>
                                    </p:set>
                                    <p:anim calcmode="lin" valueType="num">
                                      <p:cBhvr additive="base">
                                        <p:cTn id="217" dur="500" fill="hold"/>
                                        <p:tgtEl>
                                          <p:spTgt spid="79"/>
                                        </p:tgtEl>
                                        <p:attrNameLst>
                                          <p:attrName>ppt_x</p:attrName>
                                        </p:attrNameLst>
                                      </p:cBhvr>
                                      <p:tavLst>
                                        <p:tav tm="0">
                                          <p:val>
                                            <p:strVal val="#ppt_x"/>
                                          </p:val>
                                        </p:tav>
                                        <p:tav tm="100000">
                                          <p:val>
                                            <p:strVal val="#ppt_x"/>
                                          </p:val>
                                        </p:tav>
                                      </p:tavLst>
                                    </p:anim>
                                    <p:anim calcmode="lin" valueType="num">
                                      <p:cBhvr additive="base">
                                        <p:cTn id="218" dur="500" fill="hold"/>
                                        <p:tgtEl>
                                          <p:spTgt spid="79"/>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34"/>
                                        </p:tgtEl>
                                        <p:attrNameLst>
                                          <p:attrName>style.visibility</p:attrName>
                                        </p:attrNameLst>
                                      </p:cBhvr>
                                      <p:to>
                                        <p:strVal val="visible"/>
                                      </p:to>
                                    </p:set>
                                    <p:anim calcmode="lin" valueType="num">
                                      <p:cBhvr additive="base">
                                        <p:cTn id="221" dur="500" fill="hold"/>
                                        <p:tgtEl>
                                          <p:spTgt spid="34"/>
                                        </p:tgtEl>
                                        <p:attrNameLst>
                                          <p:attrName>ppt_x</p:attrName>
                                        </p:attrNameLst>
                                      </p:cBhvr>
                                      <p:tavLst>
                                        <p:tav tm="0">
                                          <p:val>
                                            <p:strVal val="#ppt_x"/>
                                          </p:val>
                                        </p:tav>
                                        <p:tav tm="100000">
                                          <p:val>
                                            <p:strVal val="#ppt_x"/>
                                          </p:val>
                                        </p:tav>
                                      </p:tavLst>
                                    </p:anim>
                                    <p:anim calcmode="lin" valueType="num">
                                      <p:cBhvr additive="base">
                                        <p:cTn id="2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6" grpId="0"/>
      <p:bldP spid="19" grpId="0" animBg="1"/>
      <p:bldP spid="20" grpId="0" animBg="1"/>
      <p:bldP spid="21" grpId="0" animBg="1"/>
      <p:bldP spid="22" grpId="0"/>
      <p:bldP spid="23" grpId="0"/>
      <p:bldP spid="32" grpId="0"/>
      <p:bldP spid="33" grpId="0" animBg="1"/>
      <p:bldP spid="39" grpId="0"/>
      <p:bldP spid="42" grpId="0"/>
      <p:bldP spid="44" grpId="0"/>
      <p:bldP spid="47" grpId="0"/>
      <p:bldP spid="48" grpId="0"/>
      <p:bldP spid="58" grpId="0" animBg="1"/>
      <p:bldP spid="73" grpId="0" animBg="1"/>
      <p:bldP spid="34" grpId="0" animBg="1"/>
      <p:bldP spid="79" grpId="0" animBg="1"/>
      <p:bldP spid="49" grpId="0"/>
      <p:bldP spid="50" grpId="0"/>
      <p:bldP spid="51" grpId="0"/>
      <p:bldP spid="67" grpId="0" animBg="1"/>
      <p:bldP spid="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1709739"/>
            <a:ext cx="10515600" cy="2179510"/>
          </a:xfrm>
        </p:spPr>
        <p:txBody>
          <a:bodyPr/>
          <a:lstStyle/>
          <a:p>
            <a:r>
              <a:rPr lang="en-US" b="1" dirty="0">
                <a:solidFill>
                  <a:srgbClr val="0070C0"/>
                </a:solidFill>
              </a:rPr>
              <a:t>Gemini SES MDI / SDPi+FHIR – Year 3 Update</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lstStyle/>
          <a:p>
            <a:r>
              <a:rPr lang="en-US" dirty="0"/>
              <a:t>Actually, longer than that … and a quick look at recent years gives a very positive expectation for this 3</a:t>
            </a:r>
            <a:r>
              <a:rPr lang="en-US" baseline="30000" dirty="0"/>
              <a:t>rd</a:t>
            </a:r>
            <a:r>
              <a:rPr lang="en-US" dirty="0"/>
              <a:t> year of SDPi+FHIR!</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dirty="0"/>
              <a:t>Gemini SES MDI SDPi+FHIR Project</a:t>
            </a:r>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3</a:t>
            </a:fld>
            <a:endParaRPr lang="en-US"/>
          </a:p>
        </p:txBody>
      </p:sp>
    </p:spTree>
    <p:extLst>
      <p:ext uri="{BB962C8B-B14F-4D97-AF65-F5344CB8AC3E}">
        <p14:creationId xmlns:p14="http://schemas.microsoft.com/office/powerpoint/2010/main" val="853555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49" y="1341121"/>
            <a:ext cx="11360151" cy="2548128"/>
          </a:xfrm>
        </p:spPr>
        <p:txBody>
          <a:bodyPr>
            <a:noAutofit/>
          </a:bodyPr>
          <a:lstStyle/>
          <a:p>
            <a:pPr>
              <a:tabLst>
                <a:tab pos="2854325" algn="l"/>
                <a:tab pos="3084513" algn="l"/>
              </a:tabLst>
            </a:pPr>
            <a:r>
              <a:rPr lang="en-US" sz="4800" b="1" dirty="0">
                <a:solidFill>
                  <a:srgbClr val="0070C0"/>
                </a:solidFill>
              </a:rPr>
              <a:t>Focus Topic:	Is a strategy emerging 					for traceability 							from Use Case Requirements</a:t>
            </a:r>
            <a:br>
              <a:rPr lang="en-US" sz="4800" b="1" dirty="0">
                <a:solidFill>
                  <a:srgbClr val="0070C0"/>
                </a:solidFill>
              </a:rPr>
            </a:br>
            <a:r>
              <a:rPr lang="en-US" sz="4800" b="1" dirty="0">
                <a:solidFill>
                  <a:srgbClr val="0070C0"/>
                </a:solidFill>
              </a:rPr>
              <a:t> 		to Conformity Assessment? </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a:xfrm>
            <a:off x="831850" y="4589463"/>
            <a:ext cx="10994390" cy="1500187"/>
          </a:xfrm>
        </p:spPr>
        <p:txBody>
          <a:bodyPr/>
          <a:lstStyle/>
          <a:p>
            <a:r>
              <a:rPr lang="en-US" dirty="0"/>
              <a:t>Gemini SES MDI initiative looks to raise the bar for navigating from detailed use case requirements specifications to CA testing reports that can be used directly for regulatory purposes.  Is there a clear strategic path to achieving this … in our lifetime?!</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30</a:t>
            </a:fld>
            <a:endParaRPr lang="en-US"/>
          </a:p>
        </p:txBody>
      </p:sp>
    </p:spTree>
    <p:extLst>
      <p:ext uri="{BB962C8B-B14F-4D97-AF65-F5344CB8AC3E}">
        <p14:creationId xmlns:p14="http://schemas.microsoft.com/office/powerpoint/2010/main" val="3512547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2789CB-BBBB-40B9-845C-C15CED3BBC1A}"/>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FE8FF831-9CD7-4214-A8B2-8130263A5EA1}"/>
              </a:ext>
            </a:extLst>
          </p:cNvPr>
          <p:cNvSpPr>
            <a:spLocks noGrp="1"/>
          </p:cNvSpPr>
          <p:nvPr>
            <p:ph type="sldNum" sz="quarter" idx="12"/>
          </p:nvPr>
        </p:nvSpPr>
        <p:spPr/>
        <p:txBody>
          <a:bodyPr/>
          <a:lstStyle/>
          <a:p>
            <a:fld id="{4B2B13E8-E2F1-42A7-A4D7-4750DA1EC715}" type="slidenum">
              <a:rPr lang="en-US" smtClean="0"/>
              <a:pPr/>
              <a:t>31</a:t>
            </a:fld>
            <a:endParaRPr lang="en-US" dirty="0"/>
          </a:p>
        </p:txBody>
      </p:sp>
      <p:sp>
        <p:nvSpPr>
          <p:cNvPr id="6" name="Title 1">
            <a:extLst>
              <a:ext uri="{FF2B5EF4-FFF2-40B4-BE49-F238E27FC236}">
                <a16:creationId xmlns:a16="http://schemas.microsoft.com/office/drawing/2014/main" id="{31E397AC-0CAF-44A9-A91E-6C746872C72E}"/>
              </a:ext>
            </a:extLst>
          </p:cNvPr>
          <p:cNvSpPr>
            <a:spLocks noGrp="1"/>
          </p:cNvSpPr>
          <p:nvPr>
            <p:ph type="title"/>
          </p:nvPr>
        </p:nvSpPr>
        <p:spPr>
          <a:xfrm>
            <a:off x="838200" y="22225"/>
            <a:ext cx="10515600" cy="806450"/>
          </a:xfrm>
        </p:spPr>
        <p:txBody>
          <a:bodyPr>
            <a:normAutofit/>
          </a:bodyPr>
          <a:lstStyle/>
          <a:p>
            <a:r>
              <a:rPr lang="en-US" i="1" dirty="0">
                <a:solidFill>
                  <a:srgbClr val="0070C0"/>
                </a:solidFill>
              </a:rPr>
              <a:t>Use Cases to CA:  From vision to reality?</a:t>
            </a:r>
          </a:p>
        </p:txBody>
      </p:sp>
      <p:sp>
        <p:nvSpPr>
          <p:cNvPr id="7" name="TextBox 6">
            <a:extLst>
              <a:ext uri="{FF2B5EF4-FFF2-40B4-BE49-F238E27FC236}">
                <a16:creationId xmlns:a16="http://schemas.microsoft.com/office/drawing/2014/main" id="{4F2AB5E8-F1E1-4DF5-9FA1-ED072A495330}"/>
              </a:ext>
            </a:extLst>
          </p:cNvPr>
          <p:cNvSpPr txBox="1"/>
          <p:nvPr/>
        </p:nvSpPr>
        <p:spPr>
          <a:xfrm>
            <a:off x="838200" y="1947947"/>
            <a:ext cx="11353799" cy="2800767"/>
          </a:xfrm>
          <a:prstGeom prst="rect">
            <a:avLst/>
          </a:prstGeom>
          <a:noFill/>
        </p:spPr>
        <p:txBody>
          <a:bodyPr wrap="square" rtlCol="0">
            <a:spAutoFit/>
          </a:bodyPr>
          <a:lstStyle/>
          <a:p>
            <a:r>
              <a:rPr lang="en-US" sz="2400" b="1" dirty="0">
                <a:solidFill>
                  <a:srgbClr val="0070C0"/>
                </a:solidFill>
              </a:rPr>
              <a:t>Two key questions:</a:t>
            </a:r>
          </a:p>
          <a:p>
            <a:endParaRPr lang="en-US" sz="2400" b="1" dirty="0">
              <a:solidFill>
                <a:srgbClr val="0070C0"/>
              </a:solidFill>
            </a:endParaRPr>
          </a:p>
          <a:p>
            <a:pPr marL="742950" lvl="1" indent="-285750">
              <a:spcBef>
                <a:spcPts val="600"/>
              </a:spcBef>
              <a:buFont typeface="Wingdings" panose="05000000000000000000" pitchFamily="2" charset="2"/>
              <a:buChar char="ü"/>
            </a:pPr>
            <a:r>
              <a:rPr lang="en-US" sz="2800" dirty="0">
                <a:solidFill>
                  <a:srgbClr val="0070C0"/>
                </a:solidFill>
              </a:rPr>
              <a:t>Big Picture:  Can a course be charted from where we are today … that’s worth embarking on?</a:t>
            </a:r>
          </a:p>
          <a:p>
            <a:pPr>
              <a:spcBef>
                <a:spcPts val="1200"/>
              </a:spcBef>
            </a:pPr>
            <a:r>
              <a:rPr lang="en-US" sz="2400" dirty="0">
                <a:solidFill>
                  <a:srgbClr val="0070C0"/>
                </a:solidFill>
              </a:rPr>
              <a:t>and</a:t>
            </a:r>
          </a:p>
          <a:p>
            <a:pPr marL="800100" lvl="1" indent="-342900">
              <a:spcBef>
                <a:spcPts val="600"/>
              </a:spcBef>
              <a:buFont typeface="Wingdings" panose="05000000000000000000" pitchFamily="2" charset="2"/>
              <a:buChar char="ü"/>
            </a:pPr>
            <a:r>
              <a:rPr lang="en-US" sz="2800" dirty="0">
                <a:solidFill>
                  <a:srgbClr val="0070C0"/>
                </a:solidFill>
              </a:rPr>
              <a:t>Traceability:  Can this be achieved in a Hanging Gardens world?</a:t>
            </a:r>
          </a:p>
        </p:txBody>
      </p:sp>
    </p:spTree>
    <p:extLst>
      <p:ext uri="{BB962C8B-B14F-4D97-AF65-F5344CB8AC3E}">
        <p14:creationId xmlns:p14="http://schemas.microsoft.com/office/powerpoint/2010/main" val="3876903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94E3-241F-4F20-9CA1-F46CB3965158}"/>
              </a:ext>
            </a:extLst>
          </p:cNvPr>
          <p:cNvSpPr>
            <a:spLocks noGrp="1"/>
          </p:cNvSpPr>
          <p:nvPr>
            <p:ph type="title"/>
          </p:nvPr>
        </p:nvSpPr>
        <p:spPr>
          <a:xfrm>
            <a:off x="838199" y="22226"/>
            <a:ext cx="11353799" cy="806450"/>
          </a:xfrm>
        </p:spPr>
        <p:txBody>
          <a:bodyPr>
            <a:normAutofit/>
          </a:bodyPr>
          <a:lstStyle/>
          <a:p>
            <a:r>
              <a:rPr lang="en-US" dirty="0"/>
              <a:t>Charting the course from narratives to interfaces</a:t>
            </a:r>
          </a:p>
        </p:txBody>
      </p:sp>
      <p:sp>
        <p:nvSpPr>
          <p:cNvPr id="5" name="Slide Number Placeholder 4">
            <a:extLst>
              <a:ext uri="{FF2B5EF4-FFF2-40B4-BE49-F238E27FC236}">
                <a16:creationId xmlns:a16="http://schemas.microsoft.com/office/drawing/2014/main" id="{19D50ADC-E0C1-4878-9064-AD9A915BA948}"/>
              </a:ext>
            </a:extLst>
          </p:cNvPr>
          <p:cNvSpPr>
            <a:spLocks noGrp="1"/>
          </p:cNvSpPr>
          <p:nvPr>
            <p:ph type="sldNum" sz="quarter" idx="12"/>
          </p:nvPr>
        </p:nvSpPr>
        <p:spPr/>
        <p:txBody>
          <a:bodyPr/>
          <a:lstStyle/>
          <a:p>
            <a:fld id="{4B2B13E8-E2F1-42A7-A4D7-4750DA1EC715}" type="slidenum">
              <a:rPr lang="en-US" smtClean="0"/>
              <a:pPr/>
              <a:t>32</a:t>
            </a:fld>
            <a:endParaRPr lang="en-US" dirty="0"/>
          </a:p>
        </p:txBody>
      </p:sp>
      <p:sp>
        <p:nvSpPr>
          <p:cNvPr id="20" name="TextBox 19">
            <a:extLst>
              <a:ext uri="{FF2B5EF4-FFF2-40B4-BE49-F238E27FC236}">
                <a16:creationId xmlns:a16="http://schemas.microsoft.com/office/drawing/2014/main" id="{195FFB15-1C0B-4E51-A8F3-BA3ED41A03D5}"/>
              </a:ext>
            </a:extLst>
          </p:cNvPr>
          <p:cNvSpPr txBox="1"/>
          <p:nvPr/>
        </p:nvSpPr>
        <p:spPr>
          <a:xfrm>
            <a:off x="492370" y="1399768"/>
            <a:ext cx="4137178" cy="3662541"/>
          </a:xfrm>
          <a:prstGeom prst="rect">
            <a:avLst/>
          </a:prstGeom>
          <a:noFill/>
        </p:spPr>
        <p:txBody>
          <a:bodyPr wrap="square" rtlCol="0">
            <a:spAutoFit/>
          </a:bodyPr>
          <a:lstStyle/>
          <a:p>
            <a:pPr>
              <a:tabLst>
                <a:tab pos="231775" algn="l"/>
              </a:tabLst>
            </a:pPr>
            <a:r>
              <a:rPr lang="en-US" sz="2400" b="1" i="1" dirty="0">
                <a:solidFill>
                  <a:srgbClr val="FF0000"/>
                </a:solidFill>
              </a:rPr>
              <a:t>SDPi+FHIR Grand Vision:	Traceability from 	Narrative/Use Cases   		to Plug-n-Trust Interfaces!</a:t>
            </a:r>
          </a:p>
          <a:p>
            <a:endParaRPr lang="en-US" dirty="0">
              <a:solidFill>
                <a:srgbClr val="0070C0"/>
              </a:solidFill>
            </a:endParaRPr>
          </a:p>
          <a:p>
            <a:pPr marL="285750" indent="-285750">
              <a:buFont typeface="Wingdings" panose="05000000000000000000" pitchFamily="2" charset="2"/>
              <a:buChar char="ü"/>
            </a:pPr>
            <a:r>
              <a:rPr lang="en-US" dirty="0">
                <a:solidFill>
                  <a:srgbClr val="0070C0"/>
                </a:solidFill>
              </a:rPr>
              <a:t>Each “layer” specifies requirements to be mapped to the next</a:t>
            </a:r>
          </a:p>
          <a:p>
            <a:pPr marL="285750" indent="-285750">
              <a:spcBef>
                <a:spcPts val="600"/>
              </a:spcBef>
              <a:buFont typeface="Wingdings" panose="05000000000000000000" pitchFamily="2" charset="2"/>
              <a:buChar char="ü"/>
            </a:pPr>
            <a:r>
              <a:rPr lang="en-US" dirty="0">
                <a:solidFill>
                  <a:srgbClr val="0070C0"/>
                </a:solidFill>
              </a:rPr>
              <a:t>Each “layer” adds its own set of requirements</a:t>
            </a:r>
          </a:p>
          <a:p>
            <a:pPr marL="285750" indent="-285750">
              <a:spcBef>
                <a:spcPts val="600"/>
              </a:spcBef>
              <a:buFont typeface="Wingdings" panose="05000000000000000000" pitchFamily="2" charset="2"/>
              <a:buChar char="ü"/>
            </a:pPr>
            <a:r>
              <a:rPr lang="en-US" dirty="0">
                <a:solidFill>
                  <a:srgbClr val="0070C0"/>
                </a:solidFill>
              </a:rPr>
              <a:t>Requirements align with </a:t>
            </a:r>
            <a:r>
              <a:rPr lang="en-US" b="1" i="1" dirty="0">
                <a:solidFill>
                  <a:srgbClr val="0070C0"/>
                </a:solidFill>
              </a:rPr>
              <a:t>safety, effectiveness &amp; security (SES)</a:t>
            </a:r>
          </a:p>
        </p:txBody>
      </p:sp>
      <p:sp>
        <p:nvSpPr>
          <p:cNvPr id="22" name="TextBox 21">
            <a:extLst>
              <a:ext uri="{FF2B5EF4-FFF2-40B4-BE49-F238E27FC236}">
                <a16:creationId xmlns:a16="http://schemas.microsoft.com/office/drawing/2014/main" id="{29584028-70F0-4A23-A9EC-56A996868C64}"/>
              </a:ext>
            </a:extLst>
          </p:cNvPr>
          <p:cNvSpPr txBox="1"/>
          <p:nvPr/>
        </p:nvSpPr>
        <p:spPr>
          <a:xfrm>
            <a:off x="492370" y="5481417"/>
            <a:ext cx="3049974" cy="923330"/>
          </a:xfrm>
          <a:prstGeom prst="rect">
            <a:avLst/>
          </a:prstGeom>
          <a:noFill/>
        </p:spPr>
        <p:txBody>
          <a:bodyPr wrap="square" rtlCol="0">
            <a:spAutoFit/>
          </a:bodyPr>
          <a:lstStyle/>
          <a:p>
            <a:r>
              <a:rPr lang="en-US" dirty="0"/>
              <a:t>NOTE:  </a:t>
            </a:r>
            <a:r>
              <a:rPr lang="en-US" b="1" i="1" dirty="0">
                <a:solidFill>
                  <a:srgbClr val="0070C0"/>
                </a:solidFill>
              </a:rPr>
              <a:t>Null layers </a:t>
            </a:r>
            <a:r>
              <a:rPr lang="en-US" dirty="0"/>
              <a:t>allowed but generally required to achieve the SES Plug-n-Trust objective.</a:t>
            </a:r>
          </a:p>
        </p:txBody>
      </p:sp>
      <p:sp>
        <p:nvSpPr>
          <p:cNvPr id="31" name="TextBox 30">
            <a:extLst>
              <a:ext uri="{FF2B5EF4-FFF2-40B4-BE49-F238E27FC236}">
                <a16:creationId xmlns:a16="http://schemas.microsoft.com/office/drawing/2014/main" id="{A9D0D8C9-E1DA-433B-9190-E7B6D8E226EC}"/>
              </a:ext>
            </a:extLst>
          </p:cNvPr>
          <p:cNvSpPr txBox="1"/>
          <p:nvPr/>
        </p:nvSpPr>
        <p:spPr>
          <a:xfrm>
            <a:off x="1678075" y="6449305"/>
            <a:ext cx="10189027" cy="369332"/>
          </a:xfrm>
          <a:prstGeom prst="rect">
            <a:avLst/>
          </a:prstGeom>
          <a:noFill/>
        </p:spPr>
        <p:txBody>
          <a:bodyPr wrap="square" rtlCol="0">
            <a:spAutoFit/>
          </a:bodyPr>
          <a:lstStyle/>
          <a:p>
            <a:r>
              <a:rPr lang="en-US" b="1" dirty="0">
                <a:solidFill>
                  <a:srgbClr val="FF0000"/>
                </a:solidFill>
              </a:rPr>
              <a:t>Comprehensive System Function Contribution (SFC)                         Plug-n-Trust Interfaces</a:t>
            </a:r>
          </a:p>
        </p:txBody>
      </p:sp>
      <p:cxnSp>
        <p:nvCxnSpPr>
          <p:cNvPr id="32" name="Straight Arrow Connector 31">
            <a:extLst>
              <a:ext uri="{FF2B5EF4-FFF2-40B4-BE49-F238E27FC236}">
                <a16:creationId xmlns:a16="http://schemas.microsoft.com/office/drawing/2014/main" id="{F3E533D9-5B15-40C2-851C-2E133ACCDD51}"/>
              </a:ext>
            </a:extLst>
          </p:cNvPr>
          <p:cNvCxnSpPr>
            <a:cxnSpLocks/>
          </p:cNvCxnSpPr>
          <p:nvPr/>
        </p:nvCxnSpPr>
        <p:spPr>
          <a:xfrm>
            <a:off x="6813772" y="6633971"/>
            <a:ext cx="8229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888AEB3-727D-4487-A25C-199A5F269006}"/>
              </a:ext>
            </a:extLst>
          </p:cNvPr>
          <p:cNvGrpSpPr/>
          <p:nvPr/>
        </p:nvGrpSpPr>
        <p:grpSpPr>
          <a:xfrm>
            <a:off x="4667902" y="828676"/>
            <a:ext cx="7524096" cy="5651371"/>
            <a:chOff x="4667902" y="828676"/>
            <a:chExt cx="7524096" cy="5651371"/>
          </a:xfrm>
        </p:grpSpPr>
        <p:pic>
          <p:nvPicPr>
            <p:cNvPr id="7" name="Picture 6" descr="A screenshot of a social media post&#10;&#10;Description automatically generated">
              <a:extLst>
                <a:ext uri="{FF2B5EF4-FFF2-40B4-BE49-F238E27FC236}">
                  <a16:creationId xmlns:a16="http://schemas.microsoft.com/office/drawing/2014/main" id="{435D8683-76A3-4295-8DA4-330289F07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902" y="828676"/>
              <a:ext cx="7524096" cy="5563910"/>
            </a:xfrm>
            <a:prstGeom prst="rect">
              <a:avLst/>
            </a:prstGeom>
          </p:spPr>
        </p:pic>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C4782D8F-B646-4775-93F3-00F65F269220}"/>
                    </a:ext>
                  </a:extLst>
                </p14:cNvPr>
                <p14:cNvContentPartPr/>
                <p14:nvPr/>
              </p14:nvContentPartPr>
              <p14:xfrm>
                <a:off x="11051490" y="1024607"/>
                <a:ext cx="406080" cy="5304600"/>
              </p14:xfrm>
            </p:contentPart>
          </mc:Choice>
          <mc:Fallback xmlns="">
            <p:pic>
              <p:nvPicPr>
                <p:cNvPr id="28" name="Ink 27">
                  <a:extLst>
                    <a:ext uri="{FF2B5EF4-FFF2-40B4-BE49-F238E27FC236}">
                      <a16:creationId xmlns:a16="http://schemas.microsoft.com/office/drawing/2014/main" id="{C4782D8F-B646-4775-93F3-00F65F269220}"/>
                    </a:ext>
                  </a:extLst>
                </p:cNvPr>
                <p:cNvPicPr/>
                <p:nvPr/>
              </p:nvPicPr>
              <p:blipFill>
                <a:blip r:embed="rId4"/>
                <a:stretch>
                  <a:fillRect/>
                </a:stretch>
              </p:blipFill>
              <p:spPr>
                <a:xfrm>
                  <a:off x="11033474" y="1006607"/>
                  <a:ext cx="441752" cy="5340240"/>
                </a:xfrm>
                <a:prstGeom prst="rect">
                  <a:avLst/>
                </a:prstGeom>
              </p:spPr>
            </p:pic>
          </mc:Fallback>
        </mc:AlternateContent>
        <p:grpSp>
          <p:nvGrpSpPr>
            <p:cNvPr id="9" name="Group 8">
              <a:extLst>
                <a:ext uri="{FF2B5EF4-FFF2-40B4-BE49-F238E27FC236}">
                  <a16:creationId xmlns:a16="http://schemas.microsoft.com/office/drawing/2014/main" id="{C0F80C0A-1C70-44D6-8652-BE4B76938F29}"/>
                </a:ext>
              </a:extLst>
            </p:cNvPr>
            <p:cNvGrpSpPr/>
            <p:nvPr/>
          </p:nvGrpSpPr>
          <p:grpSpPr>
            <a:xfrm>
              <a:off x="9454890" y="1185167"/>
              <a:ext cx="1591920" cy="5294880"/>
              <a:chOff x="9454890" y="1185167"/>
              <a:chExt cx="1591920" cy="5294880"/>
            </a:xfrm>
          </p:grpSpPr>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4847D26F-63D1-43B9-B2AE-39AE7EDD21DB}"/>
                      </a:ext>
                    </a:extLst>
                  </p14:cNvPr>
                  <p14:cNvContentPartPr/>
                  <p14:nvPr/>
                </p14:nvContentPartPr>
                <p14:xfrm>
                  <a:off x="9454890" y="4491407"/>
                  <a:ext cx="1216800" cy="1988640"/>
                </p14:xfrm>
              </p:contentPart>
            </mc:Choice>
            <mc:Fallback xmlns="">
              <p:pic>
                <p:nvPicPr>
                  <p:cNvPr id="30" name="Ink 29">
                    <a:extLst>
                      <a:ext uri="{FF2B5EF4-FFF2-40B4-BE49-F238E27FC236}">
                        <a16:creationId xmlns:a16="http://schemas.microsoft.com/office/drawing/2014/main" id="{4847D26F-63D1-43B9-B2AE-39AE7EDD21DB}"/>
                      </a:ext>
                    </a:extLst>
                  </p:cNvPr>
                  <p:cNvPicPr/>
                  <p:nvPr/>
                </p:nvPicPr>
                <p:blipFill>
                  <a:blip r:embed="rId6"/>
                  <a:stretch>
                    <a:fillRect/>
                  </a:stretch>
                </p:blipFill>
                <p:spPr>
                  <a:xfrm>
                    <a:off x="9436890" y="4473410"/>
                    <a:ext cx="1252440" cy="202427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78A35859-F23E-4000-9D93-686566DF1B98}"/>
                      </a:ext>
                    </a:extLst>
                  </p14:cNvPr>
                  <p14:cNvContentPartPr/>
                  <p14:nvPr/>
                </p14:nvContentPartPr>
                <p14:xfrm>
                  <a:off x="10447410" y="1185167"/>
                  <a:ext cx="599400" cy="3522600"/>
                </p14:xfrm>
              </p:contentPart>
            </mc:Choice>
            <mc:Fallback xmlns="">
              <p:pic>
                <p:nvPicPr>
                  <p:cNvPr id="29" name="Ink 28">
                    <a:extLst>
                      <a:ext uri="{FF2B5EF4-FFF2-40B4-BE49-F238E27FC236}">
                        <a16:creationId xmlns:a16="http://schemas.microsoft.com/office/drawing/2014/main" id="{78A35859-F23E-4000-9D93-686566DF1B98}"/>
                      </a:ext>
                    </a:extLst>
                  </p:cNvPr>
                  <p:cNvPicPr/>
                  <p:nvPr/>
                </p:nvPicPr>
                <p:blipFill>
                  <a:blip r:embed="rId8"/>
                  <a:stretch>
                    <a:fillRect/>
                  </a:stretch>
                </p:blipFill>
                <p:spPr>
                  <a:xfrm>
                    <a:off x="10429410" y="1167167"/>
                    <a:ext cx="635040" cy="355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9F5763C1-6D65-469D-BB58-0BE171EEA597}"/>
                    </a:ext>
                  </a:extLst>
                </p14:cNvPr>
                <p14:cNvContentPartPr/>
                <p14:nvPr/>
              </p14:nvContentPartPr>
              <p14:xfrm>
                <a:off x="6304090" y="1113106"/>
                <a:ext cx="1621440" cy="5234400"/>
              </p14:xfrm>
            </p:contentPart>
          </mc:Choice>
          <mc:Fallback xmlns="">
            <p:pic>
              <p:nvPicPr>
                <p:cNvPr id="33" name="Ink 32">
                  <a:extLst>
                    <a:ext uri="{FF2B5EF4-FFF2-40B4-BE49-F238E27FC236}">
                      <a16:creationId xmlns:a16="http://schemas.microsoft.com/office/drawing/2014/main" id="{9F5763C1-6D65-469D-BB58-0BE171EEA597}"/>
                    </a:ext>
                  </a:extLst>
                </p:cNvPr>
                <p:cNvPicPr/>
                <p:nvPr/>
              </p:nvPicPr>
              <p:blipFill>
                <a:blip r:embed="rId10"/>
                <a:stretch>
                  <a:fillRect/>
                </a:stretch>
              </p:blipFill>
              <p:spPr>
                <a:xfrm>
                  <a:off x="6286086" y="1095106"/>
                  <a:ext cx="1657088" cy="5270040"/>
                </a:xfrm>
                <a:prstGeom prst="rect">
                  <a:avLst/>
                </a:prstGeom>
              </p:spPr>
            </p:pic>
          </mc:Fallback>
        </mc:AlternateContent>
      </p:grpSp>
      <p:sp>
        <p:nvSpPr>
          <p:cNvPr id="39" name="TextBox 38">
            <a:extLst>
              <a:ext uri="{FF2B5EF4-FFF2-40B4-BE49-F238E27FC236}">
                <a16:creationId xmlns:a16="http://schemas.microsoft.com/office/drawing/2014/main" id="{D0660905-C192-4353-8172-E220B9BC9225}"/>
              </a:ext>
            </a:extLst>
          </p:cNvPr>
          <p:cNvSpPr txBox="1"/>
          <p:nvPr/>
        </p:nvSpPr>
        <p:spPr>
          <a:xfrm>
            <a:off x="10041128" y="6443486"/>
            <a:ext cx="1330155" cy="369332"/>
          </a:xfrm>
          <a:prstGeom prst="rect">
            <a:avLst/>
          </a:prstGeom>
          <a:noFill/>
        </p:spPr>
        <p:txBody>
          <a:bodyPr wrap="square" rtlCol="0">
            <a:spAutoFit/>
          </a:bodyPr>
          <a:lstStyle/>
          <a:p>
            <a:pPr algn="r"/>
            <a:r>
              <a:rPr lang="en-US" b="1" dirty="0">
                <a:solidFill>
                  <a:srgbClr val="FF0000"/>
                </a:solidFill>
              </a:rPr>
              <a:t>/ Ecosystem</a:t>
            </a:r>
          </a:p>
        </p:txBody>
      </p:sp>
      <p:sp>
        <p:nvSpPr>
          <p:cNvPr id="16" name="Rectangle 15">
            <a:extLst>
              <a:ext uri="{FF2B5EF4-FFF2-40B4-BE49-F238E27FC236}">
                <a16:creationId xmlns:a16="http://schemas.microsoft.com/office/drawing/2014/main" id="{300FE4B9-C914-4538-B6A5-DC0689AE561B}"/>
              </a:ext>
            </a:extLst>
          </p:cNvPr>
          <p:cNvSpPr/>
          <p:nvPr/>
        </p:nvSpPr>
        <p:spPr>
          <a:xfrm>
            <a:off x="337630" y="1363580"/>
            <a:ext cx="3996246" cy="1655845"/>
          </a:xfrm>
          <a:prstGeom prst="rect">
            <a:avLst/>
          </a:prstGeom>
          <a:no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Tree>
    <p:extLst>
      <p:ext uri="{BB962C8B-B14F-4D97-AF65-F5344CB8AC3E}">
        <p14:creationId xmlns:p14="http://schemas.microsoft.com/office/powerpoint/2010/main" val="407265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1+#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C81B72F-7789-46EC-BD32-D7CE6FAE41E6}"/>
              </a:ext>
            </a:extLst>
          </p:cNvPr>
          <p:cNvSpPr/>
          <p:nvPr/>
        </p:nvSpPr>
        <p:spPr>
          <a:xfrm>
            <a:off x="513715" y="5368645"/>
            <a:ext cx="5964121" cy="746067"/>
          </a:xfrm>
          <a:prstGeom prst="rect">
            <a:avLst/>
          </a:prstGeom>
          <a:solidFill>
            <a:schemeClr val="bg1"/>
          </a:solid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
        <p:nvSpPr>
          <p:cNvPr id="2" name="Title 1">
            <a:extLst>
              <a:ext uri="{FF2B5EF4-FFF2-40B4-BE49-F238E27FC236}">
                <a16:creationId xmlns:a16="http://schemas.microsoft.com/office/drawing/2014/main" id="{755B302B-690A-4D47-A621-AAEC354274E1}"/>
              </a:ext>
            </a:extLst>
          </p:cNvPr>
          <p:cNvSpPr>
            <a:spLocks noGrp="1"/>
          </p:cNvSpPr>
          <p:nvPr>
            <p:ph type="title"/>
          </p:nvPr>
        </p:nvSpPr>
        <p:spPr/>
        <p:txBody>
          <a:bodyPr/>
          <a:lstStyle/>
          <a:p>
            <a:r>
              <a:rPr lang="en-US" dirty="0"/>
              <a:t>Orientation Tour:  From Volume 1 to 2 to 3</a:t>
            </a:r>
          </a:p>
        </p:txBody>
      </p:sp>
      <p:sp>
        <p:nvSpPr>
          <p:cNvPr id="4" name="Footer Placeholder 3">
            <a:extLst>
              <a:ext uri="{FF2B5EF4-FFF2-40B4-BE49-F238E27FC236}">
                <a16:creationId xmlns:a16="http://schemas.microsoft.com/office/drawing/2014/main" id="{FC301281-671F-47D4-877F-62810A334714}"/>
              </a:ext>
            </a:extLst>
          </p:cNvPr>
          <p:cNvSpPr>
            <a:spLocks noGrp="1"/>
          </p:cNvSpPr>
          <p:nvPr>
            <p:ph type="ftr" sz="quarter" idx="11"/>
          </p:nvPr>
        </p:nvSpPr>
        <p:spPr/>
        <p:txBody>
          <a:bodyPr/>
          <a:lstStyle/>
          <a:p>
            <a:r>
              <a:rPr lang="en-US" dirty="0"/>
              <a:t>IHE DEV SDPi TF – Intro &amp; Overview</a:t>
            </a:r>
          </a:p>
        </p:txBody>
      </p:sp>
      <p:sp>
        <p:nvSpPr>
          <p:cNvPr id="5" name="Slide Number Placeholder 4">
            <a:extLst>
              <a:ext uri="{FF2B5EF4-FFF2-40B4-BE49-F238E27FC236}">
                <a16:creationId xmlns:a16="http://schemas.microsoft.com/office/drawing/2014/main" id="{37BCE899-044F-478B-AABD-F7687720EB56}"/>
              </a:ext>
            </a:extLst>
          </p:cNvPr>
          <p:cNvSpPr>
            <a:spLocks noGrp="1"/>
          </p:cNvSpPr>
          <p:nvPr>
            <p:ph type="sldNum" sz="quarter" idx="12"/>
          </p:nvPr>
        </p:nvSpPr>
        <p:spPr/>
        <p:txBody>
          <a:bodyPr/>
          <a:lstStyle/>
          <a:p>
            <a:fld id="{4B2B13E8-E2F1-42A7-A4D7-4750DA1EC715}" type="slidenum">
              <a:rPr lang="en-US" smtClean="0"/>
              <a:pPr/>
              <a:t>33</a:t>
            </a:fld>
            <a:endParaRPr lang="en-US" dirty="0"/>
          </a:p>
        </p:txBody>
      </p:sp>
      <p:sp>
        <p:nvSpPr>
          <p:cNvPr id="8" name="TextBox 7">
            <a:extLst>
              <a:ext uri="{FF2B5EF4-FFF2-40B4-BE49-F238E27FC236}">
                <a16:creationId xmlns:a16="http://schemas.microsoft.com/office/drawing/2014/main" id="{32A7E00D-A5EA-40F6-9F7F-CA133651CAE4}"/>
              </a:ext>
            </a:extLst>
          </p:cNvPr>
          <p:cNvSpPr txBox="1"/>
          <p:nvPr/>
        </p:nvSpPr>
        <p:spPr>
          <a:xfrm>
            <a:off x="371789" y="1118999"/>
            <a:ext cx="6139543" cy="5370701"/>
          </a:xfrm>
          <a:prstGeom prst="rect">
            <a:avLst/>
          </a:prstGeom>
          <a:noFill/>
        </p:spPr>
        <p:txBody>
          <a:bodyPr wrap="square" rtlCol="0">
            <a:spAutoFit/>
          </a:bodyPr>
          <a:lstStyle/>
          <a:p>
            <a:r>
              <a:rPr lang="en-US" sz="2000" b="1" dirty="0">
                <a:solidFill>
                  <a:srgbClr val="0070C0"/>
                </a:solidFill>
              </a:rPr>
              <a:t>SDPi TF Supplement Vol.1 </a:t>
            </a:r>
            <a:r>
              <a:rPr lang="en-US" sz="2000" b="1" dirty="0">
                <a:solidFill>
                  <a:srgbClr val="FF0000"/>
                </a:solidFill>
              </a:rPr>
              <a:t>Integration Profiles</a:t>
            </a:r>
          </a:p>
          <a:p>
            <a:pPr marL="231775" lvl="1"/>
            <a:r>
              <a:rPr lang="en-US" b="1" i="1" dirty="0"/>
              <a:t>SDPi-P Profile</a:t>
            </a:r>
          </a:p>
          <a:p>
            <a:pPr marL="461963" lvl="2"/>
            <a:r>
              <a:rPr lang="en-US" dirty="0"/>
              <a:t>Profile Actors &amp; Transactions &amp; Content Modules</a:t>
            </a:r>
          </a:p>
          <a:p>
            <a:pPr marL="461963" lvl="2"/>
            <a:r>
              <a:rPr lang="en-US" dirty="0"/>
              <a:t>Profile Actor Options</a:t>
            </a:r>
          </a:p>
          <a:p>
            <a:pPr marL="461963" lvl="2"/>
            <a:r>
              <a:rPr lang="en-US" dirty="0"/>
              <a:t>Profile Overview (Concepts &amp; Use Cases)</a:t>
            </a:r>
          </a:p>
          <a:p>
            <a:pPr marL="461963" lvl="2"/>
            <a:r>
              <a:rPr lang="en-US" dirty="0"/>
              <a:t>SES Considerations</a:t>
            </a:r>
          </a:p>
          <a:p>
            <a:pPr marL="231775" lvl="1">
              <a:spcBef>
                <a:spcPts val="600"/>
              </a:spcBef>
            </a:pPr>
            <a:r>
              <a:rPr lang="en-US" b="1" i="1" dirty="0"/>
              <a:t>SDPi-Reporting Profile </a:t>
            </a:r>
            <a:r>
              <a:rPr lang="en-US" dirty="0"/>
              <a:t>…</a:t>
            </a:r>
          </a:p>
          <a:p>
            <a:pPr marL="231775" lvl="1">
              <a:spcBef>
                <a:spcPts val="600"/>
              </a:spcBef>
            </a:pPr>
            <a:r>
              <a:rPr lang="en-US" b="1" i="1" dirty="0"/>
              <a:t>SDPi-Alerting Profile </a:t>
            </a:r>
            <a:r>
              <a:rPr lang="en-US" dirty="0"/>
              <a:t>…</a:t>
            </a:r>
          </a:p>
          <a:p>
            <a:pPr marL="231775" lvl="1">
              <a:spcBef>
                <a:spcPts val="600"/>
              </a:spcBef>
            </a:pPr>
            <a:r>
              <a:rPr lang="en-US" b="1" i="1" dirty="0"/>
              <a:t>SDPi-</a:t>
            </a:r>
            <a:r>
              <a:rPr lang="en-US" b="1" i="1" dirty="0" err="1"/>
              <a:t>xControl</a:t>
            </a:r>
            <a:r>
              <a:rPr lang="en-US" b="1" i="1" dirty="0"/>
              <a:t> Profile </a:t>
            </a:r>
            <a:r>
              <a:rPr lang="en-US" dirty="0"/>
              <a:t>…</a:t>
            </a:r>
          </a:p>
          <a:p>
            <a:pPr marL="231775" lvl="1"/>
            <a:endParaRPr lang="en-US" dirty="0"/>
          </a:p>
          <a:p>
            <a:pPr marL="231775" lvl="1"/>
            <a:r>
              <a:rPr lang="en-US" b="1" i="1" dirty="0"/>
              <a:t>Appendix A:  Requirements Management for 				Plug-n-Trust Interoperability</a:t>
            </a:r>
          </a:p>
          <a:p>
            <a:pPr marL="231775" lvl="1">
              <a:spcBef>
                <a:spcPts val="600"/>
              </a:spcBef>
            </a:pPr>
            <a:r>
              <a:rPr lang="en-US" b="1" i="1" dirty="0"/>
              <a:t>Appendix B:  ISO/IEEE 11073 SDC Requirements Coverage</a:t>
            </a:r>
          </a:p>
          <a:p>
            <a:pPr marL="461963" lvl="2"/>
            <a:r>
              <a:rPr lang="en-US" dirty="0"/>
              <a:t>&lt;including </a:t>
            </a:r>
            <a:r>
              <a:rPr lang="en-US" i="1" dirty="0">
                <a:solidFill>
                  <a:srgbClr val="0070C0"/>
                </a:solidFill>
              </a:rPr>
              <a:t>ISO/IEEE 11073 SDC ICS tables</a:t>
            </a:r>
            <a:r>
              <a:rPr lang="en-US" dirty="0"/>
              <a:t>&gt;</a:t>
            </a:r>
          </a:p>
          <a:p>
            <a:pPr marL="231775" lvl="1">
              <a:spcBef>
                <a:spcPts val="600"/>
              </a:spcBef>
            </a:pPr>
            <a:r>
              <a:rPr lang="en-US" b="1" i="1" dirty="0"/>
              <a:t>Appendix C:  Device Point-of-care Interoperability Use Cases</a:t>
            </a:r>
          </a:p>
          <a:p>
            <a:pPr marL="461963" lvl="1"/>
            <a:r>
              <a:rPr lang="en-US" dirty="0"/>
              <a:t>&lt;including </a:t>
            </a:r>
            <a:r>
              <a:rPr lang="en-US" i="1" dirty="0">
                <a:solidFill>
                  <a:srgbClr val="0070C0"/>
                </a:solidFill>
              </a:rPr>
              <a:t>Gherkin detail &amp; links to Compendium </a:t>
            </a:r>
            <a:r>
              <a:rPr lang="en-US" dirty="0"/>
              <a:t>etc.&gt;</a:t>
            </a:r>
          </a:p>
          <a:p>
            <a:pPr marL="231775" lvl="1">
              <a:spcBef>
                <a:spcPts val="600"/>
              </a:spcBef>
            </a:pPr>
            <a:endParaRPr lang="en-US" b="1" i="1" dirty="0"/>
          </a:p>
        </p:txBody>
      </p:sp>
      <p:sp>
        <p:nvSpPr>
          <p:cNvPr id="10" name="TextBox 9">
            <a:extLst>
              <a:ext uri="{FF2B5EF4-FFF2-40B4-BE49-F238E27FC236}">
                <a16:creationId xmlns:a16="http://schemas.microsoft.com/office/drawing/2014/main" id="{01D95000-39D8-4262-98E3-412BA8A0D6E3}"/>
              </a:ext>
            </a:extLst>
          </p:cNvPr>
          <p:cNvSpPr txBox="1"/>
          <p:nvPr/>
        </p:nvSpPr>
        <p:spPr>
          <a:xfrm>
            <a:off x="6722347" y="1118999"/>
            <a:ext cx="5469653" cy="5109091"/>
          </a:xfrm>
          <a:prstGeom prst="rect">
            <a:avLst/>
          </a:prstGeom>
          <a:noFill/>
        </p:spPr>
        <p:txBody>
          <a:bodyPr wrap="square" rtlCol="0">
            <a:spAutoFit/>
          </a:bodyPr>
          <a:lstStyle/>
          <a:p>
            <a:r>
              <a:rPr lang="en-US" sz="2000" b="1" dirty="0">
                <a:solidFill>
                  <a:srgbClr val="0070C0"/>
                </a:solidFill>
              </a:rPr>
              <a:t>SDPi TF Supplement Vol.2 </a:t>
            </a:r>
            <a:r>
              <a:rPr lang="en-US" sz="2000" b="1" dirty="0">
                <a:solidFill>
                  <a:srgbClr val="FF0000"/>
                </a:solidFill>
              </a:rPr>
              <a:t>Transactions</a:t>
            </a:r>
          </a:p>
          <a:p>
            <a:pPr marL="231775" lvl="1"/>
            <a:r>
              <a:rPr lang="en-US" b="1" dirty="0"/>
              <a:t>DEV-23</a:t>
            </a:r>
            <a:r>
              <a:rPr lang="en-US" i="1" dirty="0"/>
              <a:t>  </a:t>
            </a:r>
            <a:r>
              <a:rPr lang="en-US" b="1" i="1" dirty="0"/>
              <a:t>Announce Network Presence</a:t>
            </a:r>
          </a:p>
          <a:p>
            <a:pPr marL="461963" lvl="1"/>
            <a:r>
              <a:rPr lang="en-US" dirty="0"/>
              <a:t>Scope</a:t>
            </a:r>
          </a:p>
          <a:p>
            <a:pPr marL="461963" lvl="1"/>
            <a:r>
              <a:rPr lang="en-US" dirty="0"/>
              <a:t>Actor Roles &amp; </a:t>
            </a:r>
            <a:r>
              <a:rPr lang="en-US" i="1" dirty="0">
                <a:solidFill>
                  <a:srgbClr val="FF0000"/>
                </a:solidFill>
              </a:rPr>
              <a:t>Referenced Standards</a:t>
            </a:r>
          </a:p>
          <a:p>
            <a:pPr marL="461963" lvl="1"/>
            <a:r>
              <a:rPr lang="en-US" dirty="0"/>
              <a:t>Messages (</a:t>
            </a:r>
            <a:r>
              <a:rPr lang="en-US" i="1" dirty="0">
                <a:solidFill>
                  <a:srgbClr val="0070C0"/>
                </a:solidFill>
              </a:rPr>
              <a:t>at BICEPS level w/ links to Appendix A</a:t>
            </a:r>
            <a:r>
              <a:rPr lang="en-US" dirty="0"/>
              <a:t>)</a:t>
            </a:r>
          </a:p>
          <a:p>
            <a:pPr marL="461963" lvl="1"/>
            <a:r>
              <a:rPr lang="en-US" dirty="0"/>
              <a:t>Protocol Requirements</a:t>
            </a:r>
          </a:p>
          <a:p>
            <a:pPr marL="461963" lvl="1"/>
            <a:r>
              <a:rPr lang="en-US" dirty="0"/>
              <a:t>SES Considerations</a:t>
            </a:r>
          </a:p>
          <a:p>
            <a:pPr marL="461963" lvl="1"/>
            <a:endParaRPr lang="en-US" dirty="0"/>
          </a:p>
          <a:p>
            <a:pPr marL="231775" lvl="1"/>
            <a:r>
              <a:rPr lang="en-US" b="1" dirty="0"/>
              <a:t>DEV-24</a:t>
            </a:r>
            <a:r>
              <a:rPr lang="en-US" b="1" i="1" dirty="0"/>
              <a:t>  Discover Network Participants</a:t>
            </a:r>
          </a:p>
          <a:p>
            <a:pPr marL="231775" lvl="1"/>
            <a:r>
              <a:rPr lang="en-US" dirty="0"/>
              <a:t>…</a:t>
            </a:r>
          </a:p>
          <a:p>
            <a:pPr marL="231775" lvl="1"/>
            <a:r>
              <a:rPr lang="en-US" b="1" dirty="0"/>
              <a:t>DEV-44</a:t>
            </a:r>
            <a:r>
              <a:rPr lang="en-US" b="1" i="1" dirty="0"/>
              <a:t>  Invoke Medical Control Services</a:t>
            </a:r>
          </a:p>
          <a:p>
            <a:pPr marL="231775" lvl="1"/>
            <a:endParaRPr lang="en-US" dirty="0"/>
          </a:p>
          <a:p>
            <a:pPr marL="231775" lvl="1"/>
            <a:r>
              <a:rPr lang="en-US" b="1" i="1" dirty="0"/>
              <a:t>Appendix A:  ISO/IEEE 11073 SDC / </a:t>
            </a:r>
            <a:r>
              <a:rPr lang="en-US" b="1" i="1" dirty="0">
                <a:solidFill>
                  <a:srgbClr val="FF0000"/>
                </a:solidFill>
              </a:rPr>
              <a:t>MDPWS Message Specifications</a:t>
            </a:r>
            <a:r>
              <a:rPr lang="en-US" b="1" i="1" dirty="0"/>
              <a:t> (</a:t>
            </a:r>
            <a:r>
              <a:rPr lang="en-US" b="1" i="1" dirty="0">
                <a:solidFill>
                  <a:srgbClr val="0070C0"/>
                </a:solidFill>
              </a:rPr>
              <a:t>Normative</a:t>
            </a:r>
            <a:r>
              <a:rPr lang="en-US" b="1" i="1" dirty="0"/>
              <a:t>)</a:t>
            </a:r>
          </a:p>
          <a:p>
            <a:pPr marL="461963" lvl="1">
              <a:tabLst>
                <a:tab pos="461963" algn="l"/>
              </a:tabLst>
            </a:pPr>
            <a:r>
              <a:rPr lang="en-US" dirty="0"/>
              <a:t>SDC/BICEPS to SDC/MDPWS Message Specifications</a:t>
            </a:r>
          </a:p>
          <a:p>
            <a:pPr marL="461963" lvl="1">
              <a:tabLst>
                <a:tab pos="461963" algn="l"/>
              </a:tabLst>
            </a:pPr>
            <a:r>
              <a:rPr lang="en-US" dirty="0"/>
              <a:t>Messages for BICEPS Discovery Model</a:t>
            </a:r>
          </a:p>
          <a:p>
            <a:pPr marL="682625" lvl="2"/>
            <a:r>
              <a:rPr lang="en-US" dirty="0"/>
              <a:t>&lt;specific MDPWS message links&gt;</a:t>
            </a:r>
          </a:p>
          <a:p>
            <a:pPr marL="682625" lvl="2"/>
            <a:r>
              <a:rPr lang="en-US" dirty="0"/>
              <a:t>&lt;example exchanges &amp; library calls&gt;</a:t>
            </a:r>
          </a:p>
        </p:txBody>
      </p:sp>
      <p:sp>
        <p:nvSpPr>
          <p:cNvPr id="11" name="TextBox 10">
            <a:extLst>
              <a:ext uri="{FF2B5EF4-FFF2-40B4-BE49-F238E27FC236}">
                <a16:creationId xmlns:a16="http://schemas.microsoft.com/office/drawing/2014/main" id="{E0101C2D-8CE4-4932-ADD2-BA407801508E}"/>
              </a:ext>
            </a:extLst>
          </p:cNvPr>
          <p:cNvSpPr txBox="1"/>
          <p:nvPr/>
        </p:nvSpPr>
        <p:spPr>
          <a:xfrm>
            <a:off x="4541854" y="6164791"/>
            <a:ext cx="7650145" cy="338554"/>
          </a:xfrm>
          <a:prstGeom prst="rect">
            <a:avLst/>
          </a:prstGeom>
          <a:noFill/>
        </p:spPr>
        <p:txBody>
          <a:bodyPr wrap="square" rtlCol="0">
            <a:spAutoFit/>
          </a:bodyPr>
          <a:lstStyle/>
          <a:p>
            <a:pPr algn="r"/>
            <a:r>
              <a:rPr lang="en-US" sz="1600" dirty="0"/>
              <a:t>See SDPi Supplement (1.0) document in the </a:t>
            </a:r>
            <a:r>
              <a:rPr lang="en-US" sz="1600" dirty="0">
                <a:hlinkClick r:id="rId2"/>
              </a:rPr>
              <a:t>IHE </a:t>
            </a:r>
            <a:r>
              <a:rPr lang="en-US" sz="1600" dirty="0" err="1">
                <a:hlinkClick r:id="rId2"/>
              </a:rPr>
              <a:t>sdpi-fhir</a:t>
            </a:r>
            <a:r>
              <a:rPr lang="en-US" sz="1600" dirty="0">
                <a:hlinkClick r:id="rId2"/>
              </a:rPr>
              <a:t> </a:t>
            </a:r>
            <a:r>
              <a:rPr lang="en-US" sz="1600" dirty="0" err="1">
                <a:hlinkClick r:id="rId2"/>
              </a:rPr>
              <a:t>Github</a:t>
            </a:r>
            <a:r>
              <a:rPr lang="en-US" sz="1600" dirty="0">
                <a:hlinkClick r:id="rId2"/>
              </a:rPr>
              <a:t> repository</a:t>
            </a:r>
            <a:r>
              <a:rPr lang="en-US" sz="1600" dirty="0"/>
              <a:t> for full details.</a:t>
            </a:r>
          </a:p>
        </p:txBody>
      </p:sp>
      <p:grpSp>
        <p:nvGrpSpPr>
          <p:cNvPr id="3" name="Group 2">
            <a:extLst>
              <a:ext uri="{FF2B5EF4-FFF2-40B4-BE49-F238E27FC236}">
                <a16:creationId xmlns:a16="http://schemas.microsoft.com/office/drawing/2014/main" id="{59B9F4F2-45DD-4B6F-8348-5D41548903ED}"/>
              </a:ext>
            </a:extLst>
          </p:cNvPr>
          <p:cNvGrpSpPr/>
          <p:nvPr/>
        </p:nvGrpSpPr>
        <p:grpSpPr>
          <a:xfrm>
            <a:off x="3245618" y="1494171"/>
            <a:ext cx="3803301" cy="2635751"/>
            <a:chOff x="3245618" y="1494171"/>
            <a:chExt cx="3803301" cy="2635751"/>
          </a:xfrm>
        </p:grpSpPr>
        <p:sp>
          <p:nvSpPr>
            <p:cNvPr id="16" name="Left Brace 15">
              <a:extLst>
                <a:ext uri="{FF2B5EF4-FFF2-40B4-BE49-F238E27FC236}">
                  <a16:creationId xmlns:a16="http://schemas.microsoft.com/office/drawing/2014/main" id="{BBBA122B-7C05-4E46-9C5A-D89B2C41A9D1}"/>
                </a:ext>
              </a:extLst>
            </p:cNvPr>
            <p:cNvSpPr/>
            <p:nvPr/>
          </p:nvSpPr>
          <p:spPr>
            <a:xfrm>
              <a:off x="6717323" y="1494171"/>
              <a:ext cx="331596" cy="248497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CF14013-153D-4DA3-B287-CBEDDB980451}"/>
                </a:ext>
              </a:extLst>
            </p:cNvPr>
            <p:cNvCxnSpPr>
              <a:cxnSpLocks/>
            </p:cNvCxnSpPr>
            <p:nvPr/>
          </p:nvCxnSpPr>
          <p:spPr>
            <a:xfrm flipV="1">
              <a:off x="3245618" y="2759817"/>
              <a:ext cx="3366197" cy="335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6636F9-3B34-47EA-9FA9-30D0B076ECCD}"/>
                </a:ext>
              </a:extLst>
            </p:cNvPr>
            <p:cNvCxnSpPr>
              <a:cxnSpLocks/>
            </p:cNvCxnSpPr>
            <p:nvPr/>
          </p:nvCxnSpPr>
          <p:spPr>
            <a:xfrm flipV="1">
              <a:off x="3245618" y="2863545"/>
              <a:ext cx="3366197" cy="606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9F9681-A7A1-4F80-A597-B53406E73FA2}"/>
                </a:ext>
              </a:extLst>
            </p:cNvPr>
            <p:cNvCxnSpPr>
              <a:cxnSpLocks/>
            </p:cNvCxnSpPr>
            <p:nvPr/>
          </p:nvCxnSpPr>
          <p:spPr>
            <a:xfrm flipV="1">
              <a:off x="3245618" y="3014321"/>
              <a:ext cx="3366197" cy="7460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AA7CC1-FB69-4636-B465-3E60B73DBF51}"/>
                </a:ext>
              </a:extLst>
            </p:cNvPr>
            <p:cNvCxnSpPr>
              <a:cxnSpLocks/>
            </p:cNvCxnSpPr>
            <p:nvPr/>
          </p:nvCxnSpPr>
          <p:spPr>
            <a:xfrm>
              <a:off x="3597310" y="2025794"/>
              <a:ext cx="3014505" cy="6135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B6087BB-0DD7-40EF-9379-A79D088ED095}"/>
                </a:ext>
              </a:extLst>
            </p:cNvPr>
            <p:cNvSpPr txBox="1"/>
            <p:nvPr/>
          </p:nvSpPr>
          <p:spPr>
            <a:xfrm>
              <a:off x="4622242" y="3483591"/>
              <a:ext cx="2095081" cy="646331"/>
            </a:xfrm>
            <a:prstGeom prst="rect">
              <a:avLst/>
            </a:prstGeom>
            <a:noFill/>
          </p:spPr>
          <p:txBody>
            <a:bodyPr wrap="square" rtlCol="0">
              <a:spAutoFit/>
            </a:bodyPr>
            <a:lstStyle/>
            <a:p>
              <a:pPr algn="ctr"/>
              <a:r>
                <a:rPr lang="en-US" b="1" dirty="0">
                  <a:solidFill>
                    <a:srgbClr val="FF0000"/>
                  </a:solidFill>
                </a:rPr>
                <a:t>M:N Profiles &amp; Transactions</a:t>
              </a:r>
            </a:p>
          </p:txBody>
        </p:sp>
      </p:grpSp>
      <p:grpSp>
        <p:nvGrpSpPr>
          <p:cNvPr id="6" name="Group 5">
            <a:extLst>
              <a:ext uri="{FF2B5EF4-FFF2-40B4-BE49-F238E27FC236}">
                <a16:creationId xmlns:a16="http://schemas.microsoft.com/office/drawing/2014/main" id="{4A31CF07-E6ED-4469-823B-B555BED4382A}"/>
              </a:ext>
            </a:extLst>
          </p:cNvPr>
          <p:cNvGrpSpPr/>
          <p:nvPr/>
        </p:nvGrpSpPr>
        <p:grpSpPr>
          <a:xfrm>
            <a:off x="9520655" y="2639333"/>
            <a:ext cx="2426835" cy="2826970"/>
            <a:chOff x="9520655" y="2639333"/>
            <a:chExt cx="2426835" cy="2826970"/>
          </a:xfrm>
        </p:grpSpPr>
        <p:sp>
          <p:nvSpPr>
            <p:cNvPr id="27" name="Arc 26">
              <a:extLst>
                <a:ext uri="{FF2B5EF4-FFF2-40B4-BE49-F238E27FC236}">
                  <a16:creationId xmlns:a16="http://schemas.microsoft.com/office/drawing/2014/main" id="{AD3A9F52-0903-4D43-AC73-51D4682C2ACE}"/>
                </a:ext>
              </a:extLst>
            </p:cNvPr>
            <p:cNvSpPr/>
            <p:nvPr/>
          </p:nvSpPr>
          <p:spPr>
            <a:xfrm>
              <a:off x="9736853" y="2639333"/>
              <a:ext cx="2210637" cy="2826970"/>
            </a:xfrm>
            <a:prstGeom prst="arc">
              <a:avLst>
                <a:gd name="adj1" fmla="val 16200000"/>
                <a:gd name="adj2" fmla="val 5166445"/>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D204BEA1-545C-4130-B9B6-D6EF0FAD2218}"/>
                </a:ext>
              </a:extLst>
            </p:cNvPr>
            <p:cNvSpPr txBox="1"/>
            <p:nvPr/>
          </p:nvSpPr>
          <p:spPr>
            <a:xfrm>
              <a:off x="9520655" y="2808907"/>
              <a:ext cx="2095081" cy="646331"/>
            </a:xfrm>
            <a:prstGeom prst="rect">
              <a:avLst/>
            </a:prstGeom>
            <a:noFill/>
          </p:spPr>
          <p:txBody>
            <a:bodyPr wrap="square" rtlCol="0">
              <a:spAutoFit/>
            </a:bodyPr>
            <a:lstStyle/>
            <a:p>
              <a:pPr algn="r"/>
              <a:r>
                <a:rPr lang="en-US" b="1" dirty="0">
                  <a:solidFill>
                    <a:srgbClr val="FF0000"/>
                  </a:solidFill>
                </a:rPr>
                <a:t>MDPWS Message Detail in Appendix</a:t>
              </a:r>
            </a:p>
          </p:txBody>
        </p:sp>
      </p:grpSp>
      <p:sp>
        <p:nvSpPr>
          <p:cNvPr id="13" name="TextBox 12">
            <a:extLst>
              <a:ext uri="{FF2B5EF4-FFF2-40B4-BE49-F238E27FC236}">
                <a16:creationId xmlns:a16="http://schemas.microsoft.com/office/drawing/2014/main" id="{5F507301-33AD-4B9C-AAB1-045DF16A799F}"/>
              </a:ext>
            </a:extLst>
          </p:cNvPr>
          <p:cNvSpPr txBox="1"/>
          <p:nvPr/>
        </p:nvSpPr>
        <p:spPr>
          <a:xfrm>
            <a:off x="201805" y="639060"/>
            <a:ext cx="10640366" cy="523220"/>
          </a:xfrm>
          <a:prstGeom prst="rect">
            <a:avLst/>
          </a:prstGeom>
          <a:noFill/>
        </p:spPr>
        <p:txBody>
          <a:bodyPr wrap="square" rtlCol="0">
            <a:spAutoFit/>
          </a:bodyPr>
          <a:lstStyle/>
          <a:p>
            <a:r>
              <a:rPr lang="en-US" sz="2800" b="1" dirty="0">
                <a:solidFill>
                  <a:srgbClr val="FF0000"/>
                </a:solidFill>
              </a:rPr>
              <a:t>Remember the organization / integration of the SDPi Supplement …</a:t>
            </a:r>
          </a:p>
        </p:txBody>
      </p:sp>
      <p:sp>
        <p:nvSpPr>
          <p:cNvPr id="23" name="Rectangle 22">
            <a:extLst>
              <a:ext uri="{FF2B5EF4-FFF2-40B4-BE49-F238E27FC236}">
                <a16:creationId xmlns:a16="http://schemas.microsoft.com/office/drawing/2014/main" id="{C377C71C-D475-4ED7-94FE-C48E4187AC0D}"/>
              </a:ext>
            </a:extLst>
          </p:cNvPr>
          <p:cNvSpPr/>
          <p:nvPr/>
        </p:nvSpPr>
        <p:spPr>
          <a:xfrm>
            <a:off x="201805" y="709346"/>
            <a:ext cx="10475720" cy="433346"/>
          </a:xfrm>
          <a:prstGeom prst="rect">
            <a:avLst/>
          </a:prstGeom>
          <a:no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Tree>
    <p:extLst>
      <p:ext uri="{BB962C8B-B14F-4D97-AF65-F5344CB8AC3E}">
        <p14:creationId xmlns:p14="http://schemas.microsoft.com/office/powerpoint/2010/main" val="13816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34</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919247"/>
            <a:ext cx="11353799" cy="523220"/>
          </a:xfrm>
          <a:prstGeom prst="rect">
            <a:avLst/>
          </a:prstGeom>
          <a:noFill/>
        </p:spPr>
        <p:txBody>
          <a:bodyPr wrap="square" rtlCol="0">
            <a:spAutoFit/>
          </a:bodyPr>
          <a:lstStyle/>
          <a:p>
            <a:r>
              <a:rPr lang="en-US" sz="2800" b="1" dirty="0">
                <a:solidFill>
                  <a:srgbClr val="0070C0"/>
                </a:solidFill>
              </a:rPr>
              <a:t>Consider the following … “From </a:t>
            </a:r>
            <a:r>
              <a:rPr lang="en-US" sz="2800" b="1" i="1" dirty="0">
                <a:solidFill>
                  <a:srgbClr val="0070C0"/>
                </a:solidFill>
              </a:rPr>
              <a:t>Use Case </a:t>
            </a:r>
            <a:r>
              <a:rPr lang="en-US" sz="2800" b="1" dirty="0">
                <a:solidFill>
                  <a:srgbClr val="0070C0"/>
                </a:solidFill>
              </a:rPr>
              <a:t>requirements”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26CFD04-BEDD-4375-A058-03AC04C82069}"/>
                  </a:ext>
                </a:extLst>
              </p14:cNvPr>
              <p14:cNvContentPartPr/>
              <p14:nvPr/>
            </p14:nvContentPartPr>
            <p14:xfrm>
              <a:off x="4757235" y="2818755"/>
              <a:ext cx="2160" cy="3240"/>
            </p14:xfrm>
          </p:contentPart>
        </mc:Choice>
        <mc:Fallback xmlns="">
          <p:pic>
            <p:nvPicPr>
              <p:cNvPr id="4" name="Ink 3">
                <a:extLst>
                  <a:ext uri="{FF2B5EF4-FFF2-40B4-BE49-F238E27FC236}">
                    <a16:creationId xmlns:a16="http://schemas.microsoft.com/office/drawing/2014/main" id="{926CFD04-BEDD-4375-A058-03AC04C82069}"/>
                  </a:ext>
                </a:extLst>
              </p:cNvPr>
              <p:cNvPicPr/>
              <p:nvPr/>
            </p:nvPicPr>
            <p:blipFill>
              <a:blip r:embed="rId3"/>
              <a:stretch>
                <a:fillRect/>
              </a:stretch>
            </p:blipFill>
            <p:spPr>
              <a:xfrm>
                <a:off x="4748235" y="2810115"/>
                <a:ext cx="19800" cy="20880"/>
              </a:xfrm>
              <a:prstGeom prst="rect">
                <a:avLst/>
              </a:prstGeom>
            </p:spPr>
          </p:pic>
        </mc:Fallback>
      </mc:AlternateContent>
      <p:sp>
        <p:nvSpPr>
          <p:cNvPr id="39" name="Rectangle 38">
            <a:extLst>
              <a:ext uri="{FF2B5EF4-FFF2-40B4-BE49-F238E27FC236}">
                <a16:creationId xmlns:a16="http://schemas.microsoft.com/office/drawing/2014/main" id="{76743526-D81F-466E-8F8F-C907F9838DCE}"/>
              </a:ext>
            </a:extLst>
          </p:cNvPr>
          <p:cNvSpPr/>
          <p:nvPr/>
        </p:nvSpPr>
        <p:spPr>
          <a:xfrm>
            <a:off x="5750440" y="2102677"/>
            <a:ext cx="3771520" cy="62665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Use Case Requirements Gherkin Feature Files</a:t>
            </a:r>
          </a:p>
        </p:txBody>
      </p:sp>
      <p:sp>
        <p:nvSpPr>
          <p:cNvPr id="40" name="Rectangle 39">
            <a:extLst>
              <a:ext uri="{FF2B5EF4-FFF2-40B4-BE49-F238E27FC236}">
                <a16:creationId xmlns:a16="http://schemas.microsoft.com/office/drawing/2014/main" id="{9EA3E8C4-BB38-4559-9D39-0B2E1B7451EB}"/>
              </a:ext>
            </a:extLst>
          </p:cNvPr>
          <p:cNvSpPr/>
          <p:nvPr/>
        </p:nvSpPr>
        <p:spPr>
          <a:xfrm>
            <a:off x="8188536" y="5349698"/>
            <a:ext cx="3833765"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Based Profile Test Script(s)</a:t>
            </a:r>
          </a:p>
        </p:txBody>
      </p:sp>
      <p:sp>
        <p:nvSpPr>
          <p:cNvPr id="50" name="TextBox 49">
            <a:extLst>
              <a:ext uri="{FF2B5EF4-FFF2-40B4-BE49-F238E27FC236}">
                <a16:creationId xmlns:a16="http://schemas.microsoft.com/office/drawing/2014/main" id="{A937BDAE-E196-4885-8A07-6A0EDA77B743}"/>
              </a:ext>
            </a:extLst>
          </p:cNvPr>
          <p:cNvSpPr txBox="1"/>
          <p:nvPr/>
        </p:nvSpPr>
        <p:spPr>
          <a:xfrm>
            <a:off x="2266881" y="6169054"/>
            <a:ext cx="9886949" cy="338554"/>
          </a:xfrm>
          <a:prstGeom prst="rect">
            <a:avLst/>
          </a:prstGeom>
          <a:noFill/>
        </p:spPr>
        <p:txBody>
          <a:bodyPr wrap="square" rtlCol="0">
            <a:spAutoFit/>
          </a:bodyPr>
          <a:lstStyle/>
          <a:p>
            <a:pPr algn="r"/>
            <a:r>
              <a:rPr lang="en-US" sz="1600" i="1" dirty="0">
                <a:solidFill>
                  <a:srgbClr val="FF0000"/>
                </a:solidFill>
              </a:rPr>
              <a:t>NOTE:  TF-2 &amp; TF-3 requirements management not included but would leverage the same approach.</a:t>
            </a:r>
          </a:p>
        </p:txBody>
      </p:sp>
      <p:grpSp>
        <p:nvGrpSpPr>
          <p:cNvPr id="60" name="Group 59">
            <a:extLst>
              <a:ext uri="{FF2B5EF4-FFF2-40B4-BE49-F238E27FC236}">
                <a16:creationId xmlns:a16="http://schemas.microsoft.com/office/drawing/2014/main" id="{17A876B3-DFAB-4837-B1FE-941E56ADF697}"/>
              </a:ext>
            </a:extLst>
          </p:cNvPr>
          <p:cNvGrpSpPr/>
          <p:nvPr/>
        </p:nvGrpSpPr>
        <p:grpSpPr>
          <a:xfrm>
            <a:off x="813737" y="1537717"/>
            <a:ext cx="4644035" cy="4426165"/>
            <a:chOff x="632814" y="1772855"/>
            <a:chExt cx="4644035" cy="4426165"/>
          </a:xfrm>
        </p:grpSpPr>
        <p:sp>
          <p:nvSpPr>
            <p:cNvPr id="43" name="Rectangle 42">
              <a:extLst>
                <a:ext uri="{FF2B5EF4-FFF2-40B4-BE49-F238E27FC236}">
                  <a16:creationId xmlns:a16="http://schemas.microsoft.com/office/drawing/2014/main" id="{3D98A1B4-A6F3-4D78-BFDC-0D4834D067CC}"/>
                </a:ext>
              </a:extLst>
            </p:cNvPr>
            <p:cNvSpPr/>
            <p:nvPr/>
          </p:nvSpPr>
          <p:spPr>
            <a:xfrm>
              <a:off x="632814" y="1772855"/>
              <a:ext cx="4644035" cy="442616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SDPi TF-1</a:t>
              </a:r>
            </a:p>
          </p:txBody>
        </p:sp>
        <p:grpSp>
          <p:nvGrpSpPr>
            <p:cNvPr id="52" name="Group 51">
              <a:extLst>
                <a:ext uri="{FF2B5EF4-FFF2-40B4-BE49-F238E27FC236}">
                  <a16:creationId xmlns:a16="http://schemas.microsoft.com/office/drawing/2014/main" id="{BBE35D64-15EF-4B33-9BDC-93E8950672F6}"/>
                </a:ext>
              </a:extLst>
            </p:cNvPr>
            <p:cNvGrpSpPr/>
            <p:nvPr/>
          </p:nvGrpSpPr>
          <p:grpSpPr>
            <a:xfrm>
              <a:off x="881368" y="4543075"/>
              <a:ext cx="4185932" cy="1547977"/>
              <a:chOff x="382885" y="1774790"/>
              <a:chExt cx="3833796" cy="1547977"/>
            </a:xfrm>
          </p:grpSpPr>
          <p:sp>
            <p:nvSpPr>
              <p:cNvPr id="44" name="Rectangle 43">
                <a:extLst>
                  <a:ext uri="{FF2B5EF4-FFF2-40B4-BE49-F238E27FC236}">
                    <a16:creationId xmlns:a16="http://schemas.microsoft.com/office/drawing/2014/main" id="{B7028E06-1371-4144-BF3B-D11EA4ED4C54}"/>
                  </a:ext>
                </a:extLst>
              </p:cNvPr>
              <p:cNvSpPr/>
              <p:nvPr/>
            </p:nvSpPr>
            <p:spPr>
              <a:xfrm>
                <a:off x="382885" y="1774790"/>
                <a:ext cx="3833796" cy="1547977"/>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Appendix C  MDI Use Cases</a:t>
                </a:r>
              </a:p>
            </p:txBody>
          </p:sp>
          <p:sp>
            <p:nvSpPr>
              <p:cNvPr id="16" name="Rectangle 15">
                <a:extLst>
                  <a:ext uri="{FF2B5EF4-FFF2-40B4-BE49-F238E27FC236}">
                    <a16:creationId xmlns:a16="http://schemas.microsoft.com/office/drawing/2014/main" id="{9633D26E-F42B-4EFD-9F36-71DE71D22B98}"/>
                  </a:ext>
                </a:extLst>
              </p:cNvPr>
              <p:cNvSpPr/>
              <p:nvPr/>
            </p:nvSpPr>
            <p:spPr>
              <a:xfrm>
                <a:off x="757111" y="2152925"/>
                <a:ext cx="3138312" cy="104357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b="1" dirty="0">
                    <a:solidFill>
                      <a:srgbClr val="0070C0"/>
                    </a:solidFill>
                  </a:rPr>
                  <a:t>Isolation Bed Use Case</a:t>
                </a:r>
              </a:p>
              <a:p>
                <a:pPr lvl="1"/>
                <a:r>
                  <a:rPr lang="en-US" sz="1200" b="1" dirty="0">
                    <a:solidFill>
                      <a:srgbClr val="0070C0"/>
                    </a:solidFill>
                  </a:rPr>
                  <a:t>Narrative</a:t>
                </a:r>
              </a:p>
              <a:p>
                <a:pPr lvl="1"/>
                <a:r>
                  <a:rPr lang="en-US" sz="1200" b="1" dirty="0">
                    <a:solidFill>
                      <a:srgbClr val="0070C0"/>
                    </a:solidFill>
                  </a:rPr>
                  <a:t>Technical Preconditions (Background)</a:t>
                </a:r>
              </a:p>
              <a:p>
                <a:pPr lvl="1"/>
                <a:r>
                  <a:rPr lang="en-US" sz="1200" b="1" dirty="0">
                    <a:solidFill>
                      <a:srgbClr val="0070C0"/>
                    </a:solidFill>
                  </a:rPr>
                  <a:t>Scenario</a:t>
                </a:r>
              </a:p>
              <a:p>
                <a:pPr lvl="1"/>
                <a:r>
                  <a:rPr lang="en-US" sz="1200" b="1" dirty="0">
                    <a:solidFill>
                      <a:srgbClr val="0070C0"/>
                    </a:solidFill>
                  </a:rPr>
                  <a:t>	Given … When … Then …</a:t>
                </a:r>
              </a:p>
            </p:txBody>
          </p:sp>
        </p:grpSp>
        <p:grpSp>
          <p:nvGrpSpPr>
            <p:cNvPr id="59" name="Group 58">
              <a:extLst>
                <a:ext uri="{FF2B5EF4-FFF2-40B4-BE49-F238E27FC236}">
                  <a16:creationId xmlns:a16="http://schemas.microsoft.com/office/drawing/2014/main" id="{3B3C57E2-EB3E-43A5-B131-4BA93EBCC80B}"/>
                </a:ext>
              </a:extLst>
            </p:cNvPr>
            <p:cNvGrpSpPr/>
            <p:nvPr/>
          </p:nvGrpSpPr>
          <p:grpSpPr>
            <a:xfrm>
              <a:off x="876142" y="2227981"/>
              <a:ext cx="4281134" cy="1434706"/>
              <a:chOff x="5217978" y="2319320"/>
              <a:chExt cx="4281134" cy="1434706"/>
            </a:xfrm>
          </p:grpSpPr>
          <p:sp>
            <p:nvSpPr>
              <p:cNvPr id="45" name="Rectangle 44">
                <a:extLst>
                  <a:ext uri="{FF2B5EF4-FFF2-40B4-BE49-F238E27FC236}">
                    <a16:creationId xmlns:a16="http://schemas.microsoft.com/office/drawing/2014/main" id="{00661331-3AE2-4845-9E2F-693B217CD9B6}"/>
                  </a:ext>
                </a:extLst>
              </p:cNvPr>
              <p:cNvSpPr/>
              <p:nvPr/>
            </p:nvSpPr>
            <p:spPr>
              <a:xfrm>
                <a:off x="5217978" y="2319320"/>
                <a:ext cx="4281134" cy="143470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&lt;X&gt;</a:t>
                </a:r>
              </a:p>
            </p:txBody>
          </p:sp>
          <p:sp>
            <p:nvSpPr>
              <p:cNvPr id="46" name="Rectangle 45">
                <a:extLst>
                  <a:ext uri="{FF2B5EF4-FFF2-40B4-BE49-F238E27FC236}">
                    <a16:creationId xmlns:a16="http://schemas.microsoft.com/office/drawing/2014/main" id="{C986BCE5-5D32-4CE1-959F-1FCDE6B94348}"/>
                  </a:ext>
                </a:extLst>
              </p:cNvPr>
              <p:cNvSpPr/>
              <p:nvPr/>
            </p:nvSpPr>
            <p:spPr>
              <a:xfrm>
                <a:off x="5515874" y="2678209"/>
                <a:ext cx="3696675" cy="372543"/>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Bindings / Implementation</a:t>
                </a:r>
              </a:p>
            </p:txBody>
          </p:sp>
          <p:sp>
            <p:nvSpPr>
              <p:cNvPr id="47" name="Rectangle 46">
                <a:extLst>
                  <a:ext uri="{FF2B5EF4-FFF2-40B4-BE49-F238E27FC236}">
                    <a16:creationId xmlns:a16="http://schemas.microsoft.com/office/drawing/2014/main" id="{E38A9713-16FE-43EC-AB02-B19E56EA4219}"/>
                  </a:ext>
                </a:extLst>
              </p:cNvPr>
              <p:cNvSpPr/>
              <p:nvPr/>
            </p:nvSpPr>
            <p:spPr>
              <a:xfrm>
                <a:off x="5515874" y="3203252"/>
                <a:ext cx="3696674" cy="363447"/>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Requirements (general)</a:t>
                </a:r>
              </a:p>
            </p:txBody>
          </p:sp>
        </p:grpSp>
        <p:sp>
          <p:nvSpPr>
            <p:cNvPr id="51" name="Rectangle 50">
              <a:extLst>
                <a:ext uri="{FF2B5EF4-FFF2-40B4-BE49-F238E27FC236}">
                  <a16:creationId xmlns:a16="http://schemas.microsoft.com/office/drawing/2014/main" id="{804137B5-3BB1-4836-9548-0D05E798649B}"/>
                </a:ext>
              </a:extLst>
            </p:cNvPr>
            <p:cNvSpPr/>
            <p:nvPr/>
          </p:nvSpPr>
          <p:spPr>
            <a:xfrm>
              <a:off x="876142" y="3754025"/>
              <a:ext cx="4281134" cy="662779"/>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Appendix B  IEEE 11073 SDC ICS Tables</a:t>
              </a:r>
            </a:p>
            <a:p>
              <a:pPr lvl="1"/>
              <a:r>
                <a:rPr lang="en-US" sz="1100" b="1" dirty="0">
                  <a:solidFill>
                    <a:srgbClr val="0070C0"/>
                  </a:solidFill>
                </a:rPr>
                <a:t>… &lt;ISO/IEEE 11073-20701 ICS Table w/ SDPi column&gt;</a:t>
              </a:r>
            </a:p>
          </p:txBody>
        </p:sp>
      </p:grpSp>
      <p:sp>
        <p:nvSpPr>
          <p:cNvPr id="57" name="Rectangle: Rounded Corners 56">
            <a:extLst>
              <a:ext uri="{FF2B5EF4-FFF2-40B4-BE49-F238E27FC236}">
                <a16:creationId xmlns:a16="http://schemas.microsoft.com/office/drawing/2014/main" id="{974FB1DE-268E-463C-B185-88EB5821414A}"/>
              </a:ext>
            </a:extLst>
          </p:cNvPr>
          <p:cNvSpPr/>
          <p:nvPr/>
        </p:nvSpPr>
        <p:spPr>
          <a:xfrm>
            <a:off x="6441734" y="3002647"/>
            <a:ext cx="1588767"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Gherkin to ReqIF Transform</a:t>
            </a:r>
          </a:p>
        </p:txBody>
      </p:sp>
      <p:sp>
        <p:nvSpPr>
          <p:cNvPr id="58" name="Rectangle 57">
            <a:extLst>
              <a:ext uri="{FF2B5EF4-FFF2-40B4-BE49-F238E27FC236}">
                <a16:creationId xmlns:a16="http://schemas.microsoft.com/office/drawing/2014/main" id="{348AD361-4F49-4322-808E-187DFAD3BB97}"/>
              </a:ext>
            </a:extLst>
          </p:cNvPr>
          <p:cNvSpPr/>
          <p:nvPr/>
        </p:nvSpPr>
        <p:spPr>
          <a:xfrm>
            <a:off x="6023455" y="4485134"/>
            <a:ext cx="3339611" cy="64010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(General Non-Use Case) ReqIF Specification File(s)</a:t>
            </a:r>
          </a:p>
        </p:txBody>
      </p:sp>
      <p:cxnSp>
        <p:nvCxnSpPr>
          <p:cNvPr id="61" name="Connector: Elbow 60">
            <a:extLst>
              <a:ext uri="{FF2B5EF4-FFF2-40B4-BE49-F238E27FC236}">
                <a16:creationId xmlns:a16="http://schemas.microsoft.com/office/drawing/2014/main" id="{8240DEA0-322C-43CC-B336-FFD011A1DEE6}"/>
              </a:ext>
            </a:extLst>
          </p:cNvPr>
          <p:cNvCxnSpPr>
            <a:cxnSpLocks/>
            <a:stCxn id="46" idx="1"/>
            <a:endCxn id="16" idx="1"/>
          </p:cNvCxnSpPr>
          <p:nvPr/>
        </p:nvCxnSpPr>
        <p:spPr>
          <a:xfrm rot="10800000" flipH="1" flipV="1">
            <a:off x="1354960" y="2538004"/>
            <a:ext cx="115929" cy="2669854"/>
          </a:xfrm>
          <a:prstGeom prst="bentConnector3">
            <a:avLst>
              <a:gd name="adj1" fmla="val -336866"/>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1E87C7E-06B6-469C-9FBB-A35737343E5C}"/>
              </a:ext>
            </a:extLst>
          </p:cNvPr>
          <p:cNvCxnSpPr>
            <a:cxnSpLocks/>
          </p:cNvCxnSpPr>
          <p:nvPr/>
        </p:nvCxnSpPr>
        <p:spPr>
          <a:xfrm>
            <a:off x="4921919" y="5400677"/>
            <a:ext cx="787714" cy="538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B4F31DB-3EC3-4D2F-B85C-2A4882B23901}"/>
              </a:ext>
            </a:extLst>
          </p:cNvPr>
          <p:cNvCxnSpPr>
            <a:cxnSpLocks/>
          </p:cNvCxnSpPr>
          <p:nvPr/>
        </p:nvCxnSpPr>
        <p:spPr>
          <a:xfrm>
            <a:off x="5048583" y="2537255"/>
            <a:ext cx="70185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23C7178-3C0F-4B6E-A1EA-5260D8CDA0F1}"/>
              </a:ext>
            </a:extLst>
          </p:cNvPr>
          <p:cNvSpPr/>
          <p:nvPr/>
        </p:nvSpPr>
        <p:spPr>
          <a:xfrm>
            <a:off x="9093342" y="3092529"/>
            <a:ext cx="2928991" cy="38265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SDPi-FHIR </a:t>
            </a:r>
            <a:r>
              <a:rPr lang="en-US" b="1" dirty="0" err="1">
                <a:solidFill>
                  <a:srgbClr val="0070C0"/>
                </a:solidFill>
              </a:rPr>
              <a:t>Github</a:t>
            </a:r>
            <a:r>
              <a:rPr lang="en-US" b="1" dirty="0">
                <a:solidFill>
                  <a:srgbClr val="0070C0"/>
                </a:solidFill>
              </a:rPr>
              <a:t> Repository</a:t>
            </a:r>
          </a:p>
        </p:txBody>
      </p:sp>
      <p:cxnSp>
        <p:nvCxnSpPr>
          <p:cNvPr id="92" name="Straight Arrow Connector 91">
            <a:extLst>
              <a:ext uri="{FF2B5EF4-FFF2-40B4-BE49-F238E27FC236}">
                <a16:creationId xmlns:a16="http://schemas.microsoft.com/office/drawing/2014/main" id="{C948B696-7EFD-449B-93BC-D70E85399AD7}"/>
              </a:ext>
            </a:extLst>
          </p:cNvPr>
          <p:cNvCxnSpPr>
            <a:cxnSpLocks/>
            <a:stCxn id="39" idx="3"/>
            <a:endCxn id="88" idx="0"/>
          </p:cNvCxnSpPr>
          <p:nvPr/>
        </p:nvCxnSpPr>
        <p:spPr>
          <a:xfrm>
            <a:off x="9521960" y="2416003"/>
            <a:ext cx="1035878" cy="6765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CBD29DA-52F0-4F78-B20C-D2950EDA224A}"/>
              </a:ext>
            </a:extLst>
          </p:cNvPr>
          <p:cNvCxnSpPr>
            <a:cxnSpLocks/>
          </p:cNvCxnSpPr>
          <p:nvPr/>
        </p:nvCxnSpPr>
        <p:spPr>
          <a:xfrm>
            <a:off x="5492395" y="4807280"/>
            <a:ext cx="5438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98CAF5C-F1DD-40BF-9248-677BDF63B8EC}"/>
              </a:ext>
            </a:extLst>
          </p:cNvPr>
          <p:cNvCxnSpPr>
            <a:cxnSpLocks/>
            <a:stCxn id="58" idx="0"/>
            <a:endCxn id="88" idx="1"/>
          </p:cNvCxnSpPr>
          <p:nvPr/>
        </p:nvCxnSpPr>
        <p:spPr>
          <a:xfrm flipV="1">
            <a:off x="7693261" y="3283855"/>
            <a:ext cx="1400081" cy="12012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5ADF874-C82E-48E3-9CCA-35815CAC06E7}"/>
              </a:ext>
            </a:extLst>
          </p:cNvPr>
          <p:cNvCxnSpPr>
            <a:cxnSpLocks/>
            <a:stCxn id="57" idx="3"/>
            <a:endCxn id="88" idx="1"/>
          </p:cNvCxnSpPr>
          <p:nvPr/>
        </p:nvCxnSpPr>
        <p:spPr>
          <a:xfrm flipV="1">
            <a:off x="8030501" y="3283855"/>
            <a:ext cx="1062841" cy="1787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8F77C91-E30D-40F8-B5A3-0CF045649606}"/>
              </a:ext>
            </a:extLst>
          </p:cNvPr>
          <p:cNvCxnSpPr>
            <a:cxnSpLocks/>
            <a:endCxn id="57" idx="0"/>
          </p:cNvCxnSpPr>
          <p:nvPr/>
        </p:nvCxnSpPr>
        <p:spPr>
          <a:xfrm>
            <a:off x="7236118" y="2739924"/>
            <a:ext cx="0" cy="2627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3B1AF2D-43A4-4470-9A09-F1FADB1206C3}"/>
              </a:ext>
            </a:extLst>
          </p:cNvPr>
          <p:cNvSpPr txBox="1"/>
          <p:nvPr/>
        </p:nvSpPr>
        <p:spPr>
          <a:xfrm>
            <a:off x="-19959" y="3475180"/>
            <a:ext cx="902522" cy="584775"/>
          </a:xfrm>
          <a:prstGeom prst="rect">
            <a:avLst/>
          </a:prstGeom>
          <a:noFill/>
        </p:spPr>
        <p:txBody>
          <a:bodyPr wrap="square" rtlCol="0">
            <a:spAutoFit/>
          </a:bodyPr>
          <a:lstStyle/>
          <a:p>
            <a:pPr algn="ctr"/>
            <a:r>
              <a:rPr lang="en-US" sz="1600" dirty="0">
                <a:solidFill>
                  <a:srgbClr val="FF0000"/>
                </a:solidFill>
              </a:rPr>
              <a:t>Bindings</a:t>
            </a:r>
          </a:p>
          <a:p>
            <a:pPr algn="ctr"/>
            <a:r>
              <a:rPr lang="en-US" sz="1600" dirty="0">
                <a:solidFill>
                  <a:srgbClr val="FF0000"/>
                </a:solidFill>
              </a:rPr>
              <a:t>(M:N)</a:t>
            </a:r>
          </a:p>
        </p:txBody>
      </p:sp>
      <p:sp>
        <p:nvSpPr>
          <p:cNvPr id="113" name="Rectangle: Rounded Corners 112">
            <a:extLst>
              <a:ext uri="{FF2B5EF4-FFF2-40B4-BE49-F238E27FC236}">
                <a16:creationId xmlns:a16="http://schemas.microsoft.com/office/drawing/2014/main" id="{D6856B42-A908-4039-BA30-D14961A5B0AF}"/>
              </a:ext>
            </a:extLst>
          </p:cNvPr>
          <p:cNvSpPr/>
          <p:nvPr/>
        </p:nvSpPr>
        <p:spPr>
          <a:xfrm>
            <a:off x="9521960" y="3887345"/>
            <a:ext cx="1856303"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ReqIF Test Script / Platform Generator</a:t>
            </a:r>
          </a:p>
        </p:txBody>
      </p:sp>
      <p:sp>
        <p:nvSpPr>
          <p:cNvPr id="116" name="TextBox 115">
            <a:extLst>
              <a:ext uri="{FF2B5EF4-FFF2-40B4-BE49-F238E27FC236}">
                <a16:creationId xmlns:a16="http://schemas.microsoft.com/office/drawing/2014/main" id="{14D3A019-C3E0-467A-AA41-C7F9F10CA271}"/>
              </a:ext>
            </a:extLst>
          </p:cNvPr>
          <p:cNvSpPr txBox="1"/>
          <p:nvPr/>
        </p:nvSpPr>
        <p:spPr>
          <a:xfrm>
            <a:off x="10164279" y="3475180"/>
            <a:ext cx="625492" cy="461665"/>
          </a:xfrm>
          <a:prstGeom prst="rect">
            <a:avLst/>
          </a:prstGeom>
          <a:noFill/>
        </p:spPr>
        <p:txBody>
          <a:bodyPr wrap="square" rtlCol="0">
            <a:spAutoFit/>
          </a:bodyPr>
          <a:lstStyle/>
          <a:p>
            <a:pPr algn="ctr"/>
            <a:r>
              <a:rPr lang="en-US" sz="2400" b="1" dirty="0">
                <a:solidFill>
                  <a:srgbClr val="FF0000"/>
                </a:solidFill>
              </a:rPr>
              <a:t>???</a:t>
            </a:r>
          </a:p>
        </p:txBody>
      </p:sp>
      <p:cxnSp>
        <p:nvCxnSpPr>
          <p:cNvPr id="118" name="Straight Arrow Connector 117">
            <a:extLst>
              <a:ext uri="{FF2B5EF4-FFF2-40B4-BE49-F238E27FC236}">
                <a16:creationId xmlns:a16="http://schemas.microsoft.com/office/drawing/2014/main" id="{CDB5B5FC-B669-4C59-A924-BE90DA7DEDBD}"/>
              </a:ext>
            </a:extLst>
          </p:cNvPr>
          <p:cNvCxnSpPr>
            <a:cxnSpLocks/>
          </p:cNvCxnSpPr>
          <p:nvPr/>
        </p:nvCxnSpPr>
        <p:spPr>
          <a:xfrm flipH="1" flipV="1">
            <a:off x="9427293" y="3518887"/>
            <a:ext cx="23525" cy="18308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13C38CA-0A85-4D43-9167-5FAFB2D84E55}"/>
              </a:ext>
            </a:extLst>
          </p:cNvPr>
          <p:cNvCxnSpPr>
            <a:cxnSpLocks/>
            <a:stCxn id="113" idx="2"/>
          </p:cNvCxnSpPr>
          <p:nvPr/>
        </p:nvCxnSpPr>
        <p:spPr>
          <a:xfrm>
            <a:off x="10450112" y="4807280"/>
            <a:ext cx="0" cy="5424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52666BDB-1A9C-4D8A-B5FF-A3B17D781C70}"/>
              </a:ext>
            </a:extLst>
          </p:cNvPr>
          <p:cNvSpPr/>
          <p:nvPr/>
        </p:nvSpPr>
        <p:spPr>
          <a:xfrm>
            <a:off x="5764307" y="5810257"/>
            <a:ext cx="3198718" cy="38265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Gherkin Feature Files</a:t>
            </a:r>
          </a:p>
        </p:txBody>
      </p:sp>
      <p:sp>
        <p:nvSpPr>
          <p:cNvPr id="140" name="Freeform: Shape 139">
            <a:extLst>
              <a:ext uri="{FF2B5EF4-FFF2-40B4-BE49-F238E27FC236}">
                <a16:creationId xmlns:a16="http://schemas.microsoft.com/office/drawing/2014/main" id="{6404AAAA-A080-4723-A968-CE17B91507C2}"/>
              </a:ext>
            </a:extLst>
          </p:cNvPr>
          <p:cNvSpPr/>
          <p:nvPr/>
        </p:nvSpPr>
        <p:spPr>
          <a:xfrm>
            <a:off x="43631" y="2295525"/>
            <a:ext cx="9700444" cy="3249258"/>
          </a:xfrm>
          <a:custGeom>
            <a:avLst/>
            <a:gdLst>
              <a:gd name="connsiteX0" fmla="*/ 9700444 w 9700444"/>
              <a:gd name="connsiteY0" fmla="*/ 2905125 h 3249258"/>
              <a:gd name="connsiteX1" fmla="*/ 9652819 w 9700444"/>
              <a:gd name="connsiteY1" fmla="*/ 2867025 h 3249258"/>
              <a:gd name="connsiteX2" fmla="*/ 9643294 w 9700444"/>
              <a:gd name="connsiteY2" fmla="*/ 2838450 h 3249258"/>
              <a:gd name="connsiteX3" fmla="*/ 9614719 w 9700444"/>
              <a:gd name="connsiteY3" fmla="*/ 2800350 h 3249258"/>
              <a:gd name="connsiteX4" fmla="*/ 9576619 w 9700444"/>
              <a:gd name="connsiteY4" fmla="*/ 2733675 h 3249258"/>
              <a:gd name="connsiteX5" fmla="*/ 9557569 w 9700444"/>
              <a:gd name="connsiteY5" fmla="*/ 2705100 h 3249258"/>
              <a:gd name="connsiteX6" fmla="*/ 9528994 w 9700444"/>
              <a:gd name="connsiteY6" fmla="*/ 2619375 h 3249258"/>
              <a:gd name="connsiteX7" fmla="*/ 9519469 w 9700444"/>
              <a:gd name="connsiteY7" fmla="*/ 2590800 h 3249258"/>
              <a:gd name="connsiteX8" fmla="*/ 9509944 w 9700444"/>
              <a:gd name="connsiteY8" fmla="*/ 2562225 h 3249258"/>
              <a:gd name="connsiteX9" fmla="*/ 9500419 w 9700444"/>
              <a:gd name="connsiteY9" fmla="*/ 2514600 h 3249258"/>
              <a:gd name="connsiteX10" fmla="*/ 9481369 w 9700444"/>
              <a:gd name="connsiteY10" fmla="*/ 2476500 h 3249258"/>
              <a:gd name="connsiteX11" fmla="*/ 9462319 w 9700444"/>
              <a:gd name="connsiteY11" fmla="*/ 2419350 h 3249258"/>
              <a:gd name="connsiteX12" fmla="*/ 9405169 w 9700444"/>
              <a:gd name="connsiteY12" fmla="*/ 2324100 h 3249258"/>
              <a:gd name="connsiteX13" fmla="*/ 9386119 w 9700444"/>
              <a:gd name="connsiteY13" fmla="*/ 2247900 h 3249258"/>
              <a:gd name="connsiteX14" fmla="*/ 9367069 w 9700444"/>
              <a:gd name="connsiteY14" fmla="*/ 2190750 h 3249258"/>
              <a:gd name="connsiteX15" fmla="*/ 9338494 w 9700444"/>
              <a:gd name="connsiteY15" fmla="*/ 2105025 h 3249258"/>
              <a:gd name="connsiteX16" fmla="*/ 9328969 w 9700444"/>
              <a:gd name="connsiteY16" fmla="*/ 2076450 h 3249258"/>
              <a:gd name="connsiteX17" fmla="*/ 9319444 w 9700444"/>
              <a:gd name="connsiteY17" fmla="*/ 2047875 h 3249258"/>
              <a:gd name="connsiteX18" fmla="*/ 9309919 w 9700444"/>
              <a:gd name="connsiteY18" fmla="*/ 2009775 h 3249258"/>
              <a:gd name="connsiteX19" fmla="*/ 9281344 w 9700444"/>
              <a:gd name="connsiteY19" fmla="*/ 1933575 h 3249258"/>
              <a:gd name="connsiteX20" fmla="*/ 9271819 w 9700444"/>
              <a:gd name="connsiteY20" fmla="*/ 1895475 h 3249258"/>
              <a:gd name="connsiteX21" fmla="*/ 9233719 w 9700444"/>
              <a:gd name="connsiteY21" fmla="*/ 1838325 h 3249258"/>
              <a:gd name="connsiteX22" fmla="*/ 9186094 w 9700444"/>
              <a:gd name="connsiteY22" fmla="*/ 1714500 h 3249258"/>
              <a:gd name="connsiteX23" fmla="*/ 9167044 w 9700444"/>
              <a:gd name="connsiteY23" fmla="*/ 1676400 h 3249258"/>
              <a:gd name="connsiteX24" fmla="*/ 9138469 w 9700444"/>
              <a:gd name="connsiteY24" fmla="*/ 1562100 h 3249258"/>
              <a:gd name="connsiteX25" fmla="*/ 9128944 w 9700444"/>
              <a:gd name="connsiteY25" fmla="*/ 1533525 h 3249258"/>
              <a:gd name="connsiteX26" fmla="*/ 9119419 w 9700444"/>
              <a:gd name="connsiteY26" fmla="*/ 1504950 h 3249258"/>
              <a:gd name="connsiteX27" fmla="*/ 9138469 w 9700444"/>
              <a:gd name="connsiteY27" fmla="*/ 1323975 h 3249258"/>
              <a:gd name="connsiteX28" fmla="*/ 9157519 w 9700444"/>
              <a:gd name="connsiteY28" fmla="*/ 1295400 h 3249258"/>
              <a:gd name="connsiteX29" fmla="*/ 9186094 w 9700444"/>
              <a:gd name="connsiteY29" fmla="*/ 1276350 h 3249258"/>
              <a:gd name="connsiteX30" fmla="*/ 9195619 w 9700444"/>
              <a:gd name="connsiteY30" fmla="*/ 1247775 h 3249258"/>
              <a:gd name="connsiteX31" fmla="*/ 9262294 w 9700444"/>
              <a:gd name="connsiteY31" fmla="*/ 1162050 h 3249258"/>
              <a:gd name="connsiteX32" fmla="*/ 9290869 w 9700444"/>
              <a:gd name="connsiteY32" fmla="*/ 1104900 h 3249258"/>
              <a:gd name="connsiteX33" fmla="*/ 9300394 w 9700444"/>
              <a:gd name="connsiteY33" fmla="*/ 1076325 h 3249258"/>
              <a:gd name="connsiteX34" fmla="*/ 9319444 w 9700444"/>
              <a:gd name="connsiteY34" fmla="*/ 1047750 h 3249258"/>
              <a:gd name="connsiteX35" fmla="*/ 9338494 w 9700444"/>
              <a:gd name="connsiteY35" fmla="*/ 990600 h 3249258"/>
              <a:gd name="connsiteX36" fmla="*/ 9357544 w 9700444"/>
              <a:gd name="connsiteY36" fmla="*/ 933450 h 3249258"/>
              <a:gd name="connsiteX37" fmla="*/ 9367069 w 9700444"/>
              <a:gd name="connsiteY37" fmla="*/ 904875 h 3249258"/>
              <a:gd name="connsiteX38" fmla="*/ 9395644 w 9700444"/>
              <a:gd name="connsiteY38" fmla="*/ 781050 h 3249258"/>
              <a:gd name="connsiteX39" fmla="*/ 9386119 w 9700444"/>
              <a:gd name="connsiteY39" fmla="*/ 381000 h 3249258"/>
              <a:gd name="connsiteX40" fmla="*/ 9376594 w 9700444"/>
              <a:gd name="connsiteY40" fmla="*/ 352425 h 3249258"/>
              <a:gd name="connsiteX41" fmla="*/ 9357544 w 9700444"/>
              <a:gd name="connsiteY41" fmla="*/ 323850 h 3249258"/>
              <a:gd name="connsiteX42" fmla="*/ 9319444 w 9700444"/>
              <a:gd name="connsiteY42" fmla="*/ 257175 h 3249258"/>
              <a:gd name="connsiteX43" fmla="*/ 9290869 w 9700444"/>
              <a:gd name="connsiteY43" fmla="*/ 247650 h 3249258"/>
              <a:gd name="connsiteX44" fmla="*/ 9262294 w 9700444"/>
              <a:gd name="connsiteY44" fmla="*/ 228600 h 3249258"/>
              <a:gd name="connsiteX45" fmla="*/ 9243244 w 9700444"/>
              <a:gd name="connsiteY45" fmla="*/ 200025 h 3249258"/>
              <a:gd name="connsiteX46" fmla="*/ 9176569 w 9700444"/>
              <a:gd name="connsiteY46" fmla="*/ 161925 h 3249258"/>
              <a:gd name="connsiteX47" fmla="*/ 9138469 w 9700444"/>
              <a:gd name="connsiteY47" fmla="*/ 133350 h 3249258"/>
              <a:gd name="connsiteX48" fmla="*/ 9014644 w 9700444"/>
              <a:gd name="connsiteY48" fmla="*/ 95250 h 3249258"/>
              <a:gd name="connsiteX49" fmla="*/ 8986069 w 9700444"/>
              <a:gd name="connsiteY49" fmla="*/ 85725 h 3249258"/>
              <a:gd name="connsiteX50" fmla="*/ 8938444 w 9700444"/>
              <a:gd name="connsiteY50" fmla="*/ 66675 h 3249258"/>
              <a:gd name="connsiteX51" fmla="*/ 8881294 w 9700444"/>
              <a:gd name="connsiteY51" fmla="*/ 57150 h 3249258"/>
              <a:gd name="connsiteX52" fmla="*/ 8824144 w 9700444"/>
              <a:gd name="connsiteY52" fmla="*/ 38100 h 3249258"/>
              <a:gd name="connsiteX53" fmla="*/ 8795569 w 9700444"/>
              <a:gd name="connsiteY53" fmla="*/ 28575 h 3249258"/>
              <a:gd name="connsiteX54" fmla="*/ 8690794 w 9700444"/>
              <a:gd name="connsiteY54" fmla="*/ 9525 h 3249258"/>
              <a:gd name="connsiteX55" fmla="*/ 8043094 w 9700444"/>
              <a:gd name="connsiteY55" fmla="*/ 19050 h 3249258"/>
              <a:gd name="connsiteX56" fmla="*/ 7862119 w 9700444"/>
              <a:gd name="connsiteY56" fmla="*/ 38100 h 3249258"/>
              <a:gd name="connsiteX57" fmla="*/ 7757344 w 9700444"/>
              <a:gd name="connsiteY57" fmla="*/ 57150 h 3249258"/>
              <a:gd name="connsiteX58" fmla="*/ 7585894 w 9700444"/>
              <a:gd name="connsiteY58" fmla="*/ 66675 h 3249258"/>
              <a:gd name="connsiteX59" fmla="*/ 7081069 w 9700444"/>
              <a:gd name="connsiteY59" fmla="*/ 85725 h 3249258"/>
              <a:gd name="connsiteX60" fmla="*/ 6928669 w 9700444"/>
              <a:gd name="connsiteY60" fmla="*/ 114300 h 3249258"/>
              <a:gd name="connsiteX61" fmla="*/ 6928669 w 9700444"/>
              <a:gd name="connsiteY61" fmla="*/ 114300 h 3249258"/>
              <a:gd name="connsiteX62" fmla="*/ 6785794 w 9700444"/>
              <a:gd name="connsiteY62" fmla="*/ 133350 h 3249258"/>
              <a:gd name="connsiteX63" fmla="*/ 6661969 w 9700444"/>
              <a:gd name="connsiteY63" fmla="*/ 161925 h 3249258"/>
              <a:gd name="connsiteX64" fmla="*/ 6585769 w 9700444"/>
              <a:gd name="connsiteY64" fmla="*/ 180975 h 3249258"/>
              <a:gd name="connsiteX65" fmla="*/ 6538144 w 9700444"/>
              <a:gd name="connsiteY65" fmla="*/ 190500 h 3249258"/>
              <a:gd name="connsiteX66" fmla="*/ 6500044 w 9700444"/>
              <a:gd name="connsiteY66" fmla="*/ 200025 h 3249258"/>
              <a:gd name="connsiteX67" fmla="*/ 6414319 w 9700444"/>
              <a:gd name="connsiteY67" fmla="*/ 209550 h 3249258"/>
              <a:gd name="connsiteX68" fmla="*/ 6138094 w 9700444"/>
              <a:gd name="connsiteY68" fmla="*/ 200025 h 3249258"/>
              <a:gd name="connsiteX69" fmla="*/ 6109519 w 9700444"/>
              <a:gd name="connsiteY69" fmla="*/ 190500 h 3249258"/>
              <a:gd name="connsiteX70" fmla="*/ 6071419 w 9700444"/>
              <a:gd name="connsiteY70" fmla="*/ 180975 h 3249258"/>
              <a:gd name="connsiteX71" fmla="*/ 6023794 w 9700444"/>
              <a:gd name="connsiteY71" fmla="*/ 171450 h 3249258"/>
              <a:gd name="connsiteX72" fmla="*/ 5985694 w 9700444"/>
              <a:gd name="connsiteY72" fmla="*/ 161925 h 3249258"/>
              <a:gd name="connsiteX73" fmla="*/ 5938069 w 9700444"/>
              <a:gd name="connsiteY73" fmla="*/ 152400 h 3249258"/>
              <a:gd name="connsiteX74" fmla="*/ 5899969 w 9700444"/>
              <a:gd name="connsiteY74" fmla="*/ 142875 h 3249258"/>
              <a:gd name="connsiteX75" fmla="*/ 5814244 w 9700444"/>
              <a:gd name="connsiteY75" fmla="*/ 133350 h 3249258"/>
              <a:gd name="connsiteX76" fmla="*/ 5499919 w 9700444"/>
              <a:gd name="connsiteY76" fmla="*/ 142875 h 3249258"/>
              <a:gd name="connsiteX77" fmla="*/ 5376094 w 9700444"/>
              <a:gd name="connsiteY77" fmla="*/ 161925 h 3249258"/>
              <a:gd name="connsiteX78" fmla="*/ 5290369 w 9700444"/>
              <a:gd name="connsiteY78" fmla="*/ 171450 h 3249258"/>
              <a:gd name="connsiteX79" fmla="*/ 4671244 w 9700444"/>
              <a:gd name="connsiteY79" fmla="*/ 161925 h 3249258"/>
              <a:gd name="connsiteX80" fmla="*/ 4623619 w 9700444"/>
              <a:gd name="connsiteY80" fmla="*/ 152400 h 3249258"/>
              <a:gd name="connsiteX81" fmla="*/ 4547419 w 9700444"/>
              <a:gd name="connsiteY81" fmla="*/ 123825 h 3249258"/>
              <a:gd name="connsiteX82" fmla="*/ 4490269 w 9700444"/>
              <a:gd name="connsiteY82" fmla="*/ 104775 h 3249258"/>
              <a:gd name="connsiteX83" fmla="*/ 4385494 w 9700444"/>
              <a:gd name="connsiteY83" fmla="*/ 66675 h 3249258"/>
              <a:gd name="connsiteX84" fmla="*/ 3880669 w 9700444"/>
              <a:gd name="connsiteY84" fmla="*/ 38100 h 3249258"/>
              <a:gd name="connsiteX85" fmla="*/ 3756844 w 9700444"/>
              <a:gd name="connsiteY85" fmla="*/ 9525 h 3249258"/>
              <a:gd name="connsiteX86" fmla="*/ 3652069 w 9700444"/>
              <a:gd name="connsiteY86" fmla="*/ 0 h 3249258"/>
              <a:gd name="connsiteX87" fmla="*/ 2632894 w 9700444"/>
              <a:gd name="connsiteY87" fmla="*/ 9525 h 3249258"/>
              <a:gd name="connsiteX88" fmla="*/ 2518594 w 9700444"/>
              <a:gd name="connsiteY88" fmla="*/ 19050 h 3249258"/>
              <a:gd name="connsiteX89" fmla="*/ 2356669 w 9700444"/>
              <a:gd name="connsiteY89" fmla="*/ 28575 h 3249258"/>
              <a:gd name="connsiteX90" fmla="*/ 1261294 w 9700444"/>
              <a:gd name="connsiteY90" fmla="*/ 47625 h 3249258"/>
              <a:gd name="connsiteX91" fmla="*/ 1146994 w 9700444"/>
              <a:gd name="connsiteY91" fmla="*/ 76200 h 3249258"/>
              <a:gd name="connsiteX92" fmla="*/ 975544 w 9700444"/>
              <a:gd name="connsiteY92" fmla="*/ 104775 h 3249258"/>
              <a:gd name="connsiteX93" fmla="*/ 946969 w 9700444"/>
              <a:gd name="connsiteY93" fmla="*/ 114300 h 3249258"/>
              <a:gd name="connsiteX94" fmla="*/ 851719 w 9700444"/>
              <a:gd name="connsiteY94" fmla="*/ 133350 h 3249258"/>
              <a:gd name="connsiteX95" fmla="*/ 823144 w 9700444"/>
              <a:gd name="connsiteY95" fmla="*/ 142875 h 3249258"/>
              <a:gd name="connsiteX96" fmla="*/ 746944 w 9700444"/>
              <a:gd name="connsiteY96" fmla="*/ 152400 h 3249258"/>
              <a:gd name="connsiteX97" fmla="*/ 642169 w 9700444"/>
              <a:gd name="connsiteY97" fmla="*/ 190500 h 3249258"/>
              <a:gd name="connsiteX98" fmla="*/ 585019 w 9700444"/>
              <a:gd name="connsiteY98" fmla="*/ 209550 h 3249258"/>
              <a:gd name="connsiteX99" fmla="*/ 556444 w 9700444"/>
              <a:gd name="connsiteY99" fmla="*/ 219075 h 3249258"/>
              <a:gd name="connsiteX100" fmla="*/ 527869 w 9700444"/>
              <a:gd name="connsiteY100" fmla="*/ 238125 h 3249258"/>
              <a:gd name="connsiteX101" fmla="*/ 489769 w 9700444"/>
              <a:gd name="connsiteY101" fmla="*/ 257175 h 3249258"/>
              <a:gd name="connsiteX102" fmla="*/ 413569 w 9700444"/>
              <a:gd name="connsiteY102" fmla="*/ 323850 h 3249258"/>
              <a:gd name="connsiteX103" fmla="*/ 346894 w 9700444"/>
              <a:gd name="connsiteY103" fmla="*/ 400050 h 3249258"/>
              <a:gd name="connsiteX104" fmla="*/ 327844 w 9700444"/>
              <a:gd name="connsiteY104" fmla="*/ 428625 h 3249258"/>
              <a:gd name="connsiteX105" fmla="*/ 270694 w 9700444"/>
              <a:gd name="connsiteY105" fmla="*/ 504825 h 3249258"/>
              <a:gd name="connsiteX106" fmla="*/ 232594 w 9700444"/>
              <a:gd name="connsiteY106" fmla="*/ 571500 h 3249258"/>
              <a:gd name="connsiteX107" fmla="*/ 213544 w 9700444"/>
              <a:gd name="connsiteY107" fmla="*/ 600075 h 3249258"/>
              <a:gd name="connsiteX108" fmla="*/ 194494 w 9700444"/>
              <a:gd name="connsiteY108" fmla="*/ 638175 h 3249258"/>
              <a:gd name="connsiteX109" fmla="*/ 184969 w 9700444"/>
              <a:gd name="connsiteY109" fmla="*/ 666750 h 3249258"/>
              <a:gd name="connsiteX110" fmla="*/ 156394 w 9700444"/>
              <a:gd name="connsiteY110" fmla="*/ 695325 h 3249258"/>
              <a:gd name="connsiteX111" fmla="*/ 146869 w 9700444"/>
              <a:gd name="connsiteY111" fmla="*/ 723900 h 3249258"/>
              <a:gd name="connsiteX112" fmla="*/ 108769 w 9700444"/>
              <a:gd name="connsiteY112" fmla="*/ 781050 h 3249258"/>
              <a:gd name="connsiteX113" fmla="*/ 80194 w 9700444"/>
              <a:gd name="connsiteY113" fmla="*/ 866775 h 3249258"/>
              <a:gd name="connsiteX114" fmla="*/ 51619 w 9700444"/>
              <a:gd name="connsiteY114" fmla="*/ 1019175 h 3249258"/>
              <a:gd name="connsiteX115" fmla="*/ 42094 w 9700444"/>
              <a:gd name="connsiteY115" fmla="*/ 1057275 h 3249258"/>
              <a:gd name="connsiteX116" fmla="*/ 32569 w 9700444"/>
              <a:gd name="connsiteY116" fmla="*/ 1162050 h 3249258"/>
              <a:gd name="connsiteX117" fmla="*/ 13519 w 9700444"/>
              <a:gd name="connsiteY117" fmla="*/ 1266825 h 3249258"/>
              <a:gd name="connsiteX118" fmla="*/ 23044 w 9700444"/>
              <a:gd name="connsiteY118" fmla="*/ 1895475 h 3249258"/>
              <a:gd name="connsiteX119" fmla="*/ 42094 w 9700444"/>
              <a:gd name="connsiteY119" fmla="*/ 1943100 h 3249258"/>
              <a:gd name="connsiteX120" fmla="*/ 61144 w 9700444"/>
              <a:gd name="connsiteY120" fmla="*/ 2000250 h 3249258"/>
              <a:gd name="connsiteX121" fmla="*/ 80194 w 9700444"/>
              <a:gd name="connsiteY121" fmla="*/ 2047875 h 3249258"/>
              <a:gd name="connsiteX122" fmla="*/ 89719 w 9700444"/>
              <a:gd name="connsiteY122" fmla="*/ 2085975 h 3249258"/>
              <a:gd name="connsiteX123" fmla="*/ 146869 w 9700444"/>
              <a:gd name="connsiteY123" fmla="*/ 2152650 h 3249258"/>
              <a:gd name="connsiteX124" fmla="*/ 165919 w 9700444"/>
              <a:gd name="connsiteY124" fmla="*/ 2181225 h 3249258"/>
              <a:gd name="connsiteX125" fmla="*/ 194494 w 9700444"/>
              <a:gd name="connsiteY125" fmla="*/ 2219325 h 3249258"/>
              <a:gd name="connsiteX126" fmla="*/ 251644 w 9700444"/>
              <a:gd name="connsiteY126" fmla="*/ 2266950 h 3249258"/>
              <a:gd name="connsiteX127" fmla="*/ 289744 w 9700444"/>
              <a:gd name="connsiteY127" fmla="*/ 2314575 h 3249258"/>
              <a:gd name="connsiteX128" fmla="*/ 346894 w 9700444"/>
              <a:gd name="connsiteY128" fmla="*/ 2362200 h 3249258"/>
              <a:gd name="connsiteX129" fmla="*/ 375469 w 9700444"/>
              <a:gd name="connsiteY129" fmla="*/ 2400300 h 3249258"/>
              <a:gd name="connsiteX130" fmla="*/ 413569 w 9700444"/>
              <a:gd name="connsiteY130" fmla="*/ 2419350 h 3249258"/>
              <a:gd name="connsiteX131" fmla="*/ 508819 w 9700444"/>
              <a:gd name="connsiteY131" fmla="*/ 2495550 h 3249258"/>
              <a:gd name="connsiteX132" fmla="*/ 604069 w 9700444"/>
              <a:gd name="connsiteY132" fmla="*/ 2571750 h 3249258"/>
              <a:gd name="connsiteX133" fmla="*/ 651694 w 9700444"/>
              <a:gd name="connsiteY133" fmla="*/ 2628900 h 3249258"/>
              <a:gd name="connsiteX134" fmla="*/ 718369 w 9700444"/>
              <a:gd name="connsiteY134" fmla="*/ 2695575 h 3249258"/>
              <a:gd name="connsiteX135" fmla="*/ 765994 w 9700444"/>
              <a:gd name="connsiteY135" fmla="*/ 2752725 h 3249258"/>
              <a:gd name="connsiteX136" fmla="*/ 832669 w 9700444"/>
              <a:gd name="connsiteY136" fmla="*/ 2800350 h 3249258"/>
              <a:gd name="connsiteX137" fmla="*/ 870769 w 9700444"/>
              <a:gd name="connsiteY137" fmla="*/ 2828925 h 3249258"/>
              <a:gd name="connsiteX138" fmla="*/ 937444 w 9700444"/>
              <a:gd name="connsiteY138" fmla="*/ 2867025 h 3249258"/>
              <a:gd name="connsiteX139" fmla="*/ 975544 w 9700444"/>
              <a:gd name="connsiteY139" fmla="*/ 2876550 h 3249258"/>
              <a:gd name="connsiteX140" fmla="*/ 1004119 w 9700444"/>
              <a:gd name="connsiteY140" fmla="*/ 2886075 h 3249258"/>
              <a:gd name="connsiteX141" fmla="*/ 1051744 w 9700444"/>
              <a:gd name="connsiteY141" fmla="*/ 2895600 h 3249258"/>
              <a:gd name="connsiteX142" fmla="*/ 1099369 w 9700444"/>
              <a:gd name="connsiteY142" fmla="*/ 2914650 h 3249258"/>
              <a:gd name="connsiteX143" fmla="*/ 1146994 w 9700444"/>
              <a:gd name="connsiteY143" fmla="*/ 2924175 h 3249258"/>
              <a:gd name="connsiteX144" fmla="*/ 1242244 w 9700444"/>
              <a:gd name="connsiteY144" fmla="*/ 2952750 h 3249258"/>
              <a:gd name="connsiteX145" fmla="*/ 1375594 w 9700444"/>
              <a:gd name="connsiteY145" fmla="*/ 3009900 h 3249258"/>
              <a:gd name="connsiteX146" fmla="*/ 1404169 w 9700444"/>
              <a:gd name="connsiteY146" fmla="*/ 3019425 h 3249258"/>
              <a:gd name="connsiteX147" fmla="*/ 1442269 w 9700444"/>
              <a:gd name="connsiteY147" fmla="*/ 3038475 h 3249258"/>
              <a:gd name="connsiteX148" fmla="*/ 1527994 w 9700444"/>
              <a:gd name="connsiteY148" fmla="*/ 3057525 h 3249258"/>
              <a:gd name="connsiteX149" fmla="*/ 1585144 w 9700444"/>
              <a:gd name="connsiteY149" fmla="*/ 3076575 h 3249258"/>
              <a:gd name="connsiteX150" fmla="*/ 1613719 w 9700444"/>
              <a:gd name="connsiteY150" fmla="*/ 3086100 h 3249258"/>
              <a:gd name="connsiteX151" fmla="*/ 1642294 w 9700444"/>
              <a:gd name="connsiteY151" fmla="*/ 3105150 h 3249258"/>
              <a:gd name="connsiteX152" fmla="*/ 1680394 w 9700444"/>
              <a:gd name="connsiteY152" fmla="*/ 3114675 h 3249258"/>
              <a:gd name="connsiteX153" fmla="*/ 1785169 w 9700444"/>
              <a:gd name="connsiteY153" fmla="*/ 3171825 h 3249258"/>
              <a:gd name="connsiteX154" fmla="*/ 1823269 w 9700444"/>
              <a:gd name="connsiteY154" fmla="*/ 3190875 h 3249258"/>
              <a:gd name="connsiteX155" fmla="*/ 1880419 w 9700444"/>
              <a:gd name="connsiteY155" fmla="*/ 3219450 h 3249258"/>
              <a:gd name="connsiteX156" fmla="*/ 1985194 w 9700444"/>
              <a:gd name="connsiteY156" fmla="*/ 3228975 h 3249258"/>
              <a:gd name="connsiteX157" fmla="*/ 2042344 w 9700444"/>
              <a:gd name="connsiteY157" fmla="*/ 3238500 h 3249258"/>
              <a:gd name="connsiteX158" fmla="*/ 2070919 w 9700444"/>
              <a:gd name="connsiteY158" fmla="*/ 3248025 h 3249258"/>
              <a:gd name="connsiteX159" fmla="*/ 2270944 w 9700444"/>
              <a:gd name="connsiteY159" fmla="*/ 3248025 h 324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9700444" h="3249258">
                <a:moveTo>
                  <a:pt x="9700444" y="2905125"/>
                </a:moveTo>
                <a:cubicBezTo>
                  <a:pt x="9684569" y="2892425"/>
                  <a:pt x="9666050" y="2882461"/>
                  <a:pt x="9652819" y="2867025"/>
                </a:cubicBezTo>
                <a:cubicBezTo>
                  <a:pt x="9646285" y="2859402"/>
                  <a:pt x="9648275" y="2847167"/>
                  <a:pt x="9643294" y="2838450"/>
                </a:cubicBezTo>
                <a:cubicBezTo>
                  <a:pt x="9635418" y="2824667"/>
                  <a:pt x="9623242" y="2813743"/>
                  <a:pt x="9614719" y="2800350"/>
                </a:cubicBezTo>
                <a:cubicBezTo>
                  <a:pt x="9600976" y="2778754"/>
                  <a:pt x="9589789" y="2755625"/>
                  <a:pt x="9576619" y="2733675"/>
                </a:cubicBezTo>
                <a:cubicBezTo>
                  <a:pt x="9570729" y="2723859"/>
                  <a:pt x="9561972" y="2715667"/>
                  <a:pt x="9557569" y="2705100"/>
                </a:cubicBezTo>
                <a:cubicBezTo>
                  <a:pt x="9545984" y="2677296"/>
                  <a:pt x="9538519" y="2647950"/>
                  <a:pt x="9528994" y="2619375"/>
                </a:cubicBezTo>
                <a:lnTo>
                  <a:pt x="9519469" y="2590800"/>
                </a:lnTo>
                <a:cubicBezTo>
                  <a:pt x="9516294" y="2581275"/>
                  <a:pt x="9511913" y="2572070"/>
                  <a:pt x="9509944" y="2562225"/>
                </a:cubicBezTo>
                <a:cubicBezTo>
                  <a:pt x="9506769" y="2546350"/>
                  <a:pt x="9505539" y="2529959"/>
                  <a:pt x="9500419" y="2514600"/>
                </a:cubicBezTo>
                <a:cubicBezTo>
                  <a:pt x="9495929" y="2501130"/>
                  <a:pt x="9486642" y="2489683"/>
                  <a:pt x="9481369" y="2476500"/>
                </a:cubicBezTo>
                <a:cubicBezTo>
                  <a:pt x="9473911" y="2457856"/>
                  <a:pt x="9471299" y="2437311"/>
                  <a:pt x="9462319" y="2419350"/>
                </a:cubicBezTo>
                <a:cubicBezTo>
                  <a:pt x="9445760" y="2386232"/>
                  <a:pt x="9416878" y="2359226"/>
                  <a:pt x="9405169" y="2324100"/>
                </a:cubicBezTo>
                <a:cubicBezTo>
                  <a:pt x="9376268" y="2237397"/>
                  <a:pt x="9420601" y="2374335"/>
                  <a:pt x="9386119" y="2247900"/>
                </a:cubicBezTo>
                <a:cubicBezTo>
                  <a:pt x="9380835" y="2228527"/>
                  <a:pt x="9373419" y="2209800"/>
                  <a:pt x="9367069" y="2190750"/>
                </a:cubicBezTo>
                <a:lnTo>
                  <a:pt x="9338494" y="2105025"/>
                </a:lnTo>
                <a:lnTo>
                  <a:pt x="9328969" y="2076450"/>
                </a:lnTo>
                <a:cubicBezTo>
                  <a:pt x="9325794" y="2066925"/>
                  <a:pt x="9321879" y="2057615"/>
                  <a:pt x="9319444" y="2047875"/>
                </a:cubicBezTo>
                <a:cubicBezTo>
                  <a:pt x="9316269" y="2035175"/>
                  <a:pt x="9314059" y="2022194"/>
                  <a:pt x="9309919" y="2009775"/>
                </a:cubicBezTo>
                <a:cubicBezTo>
                  <a:pt x="9289789" y="1949386"/>
                  <a:pt x="9294720" y="1980392"/>
                  <a:pt x="9281344" y="1933575"/>
                </a:cubicBezTo>
                <a:cubicBezTo>
                  <a:pt x="9277748" y="1920988"/>
                  <a:pt x="9277673" y="1907184"/>
                  <a:pt x="9271819" y="1895475"/>
                </a:cubicBezTo>
                <a:cubicBezTo>
                  <a:pt x="9261580" y="1874997"/>
                  <a:pt x="9240959" y="1860045"/>
                  <a:pt x="9233719" y="1838325"/>
                </a:cubicBezTo>
                <a:cubicBezTo>
                  <a:pt x="9219521" y="1795731"/>
                  <a:pt x="9207008" y="1756329"/>
                  <a:pt x="9186094" y="1714500"/>
                </a:cubicBezTo>
                <a:lnTo>
                  <a:pt x="9167044" y="1676400"/>
                </a:lnTo>
                <a:cubicBezTo>
                  <a:pt x="9154218" y="1599443"/>
                  <a:pt x="9163626" y="1637572"/>
                  <a:pt x="9138469" y="1562100"/>
                </a:cubicBezTo>
                <a:lnTo>
                  <a:pt x="9128944" y="1533525"/>
                </a:lnTo>
                <a:lnTo>
                  <a:pt x="9119419" y="1504950"/>
                </a:lnTo>
                <a:cubicBezTo>
                  <a:pt x="9120293" y="1490969"/>
                  <a:pt x="9114678" y="1371556"/>
                  <a:pt x="9138469" y="1323975"/>
                </a:cubicBezTo>
                <a:cubicBezTo>
                  <a:pt x="9143589" y="1313736"/>
                  <a:pt x="9149424" y="1303495"/>
                  <a:pt x="9157519" y="1295400"/>
                </a:cubicBezTo>
                <a:cubicBezTo>
                  <a:pt x="9165614" y="1287305"/>
                  <a:pt x="9176569" y="1282700"/>
                  <a:pt x="9186094" y="1276350"/>
                </a:cubicBezTo>
                <a:cubicBezTo>
                  <a:pt x="9189269" y="1266825"/>
                  <a:pt x="9190050" y="1256129"/>
                  <a:pt x="9195619" y="1247775"/>
                </a:cubicBezTo>
                <a:cubicBezTo>
                  <a:pt x="9228493" y="1198465"/>
                  <a:pt x="9236932" y="1238135"/>
                  <a:pt x="9262294" y="1162050"/>
                </a:cubicBezTo>
                <a:cubicBezTo>
                  <a:pt x="9286235" y="1090226"/>
                  <a:pt x="9253940" y="1178758"/>
                  <a:pt x="9290869" y="1104900"/>
                </a:cubicBezTo>
                <a:cubicBezTo>
                  <a:pt x="9295359" y="1095920"/>
                  <a:pt x="9295904" y="1085305"/>
                  <a:pt x="9300394" y="1076325"/>
                </a:cubicBezTo>
                <a:cubicBezTo>
                  <a:pt x="9305514" y="1066086"/>
                  <a:pt x="9314795" y="1058211"/>
                  <a:pt x="9319444" y="1047750"/>
                </a:cubicBezTo>
                <a:cubicBezTo>
                  <a:pt x="9327599" y="1029400"/>
                  <a:pt x="9332144" y="1009650"/>
                  <a:pt x="9338494" y="990600"/>
                </a:cubicBezTo>
                <a:lnTo>
                  <a:pt x="9357544" y="933450"/>
                </a:lnTo>
                <a:cubicBezTo>
                  <a:pt x="9360719" y="923925"/>
                  <a:pt x="9364634" y="914615"/>
                  <a:pt x="9367069" y="904875"/>
                </a:cubicBezTo>
                <a:cubicBezTo>
                  <a:pt x="9390046" y="812969"/>
                  <a:pt x="9380984" y="854348"/>
                  <a:pt x="9395644" y="781050"/>
                </a:cubicBezTo>
                <a:cubicBezTo>
                  <a:pt x="9392469" y="647700"/>
                  <a:pt x="9392041" y="514256"/>
                  <a:pt x="9386119" y="381000"/>
                </a:cubicBezTo>
                <a:cubicBezTo>
                  <a:pt x="9385673" y="370970"/>
                  <a:pt x="9381084" y="361405"/>
                  <a:pt x="9376594" y="352425"/>
                </a:cubicBezTo>
                <a:cubicBezTo>
                  <a:pt x="9371474" y="342186"/>
                  <a:pt x="9363224" y="333789"/>
                  <a:pt x="9357544" y="323850"/>
                </a:cubicBezTo>
                <a:cubicBezTo>
                  <a:pt x="9351623" y="313488"/>
                  <a:pt x="9331658" y="266946"/>
                  <a:pt x="9319444" y="257175"/>
                </a:cubicBezTo>
                <a:cubicBezTo>
                  <a:pt x="9311604" y="250903"/>
                  <a:pt x="9299849" y="252140"/>
                  <a:pt x="9290869" y="247650"/>
                </a:cubicBezTo>
                <a:cubicBezTo>
                  <a:pt x="9280630" y="242530"/>
                  <a:pt x="9271819" y="234950"/>
                  <a:pt x="9262294" y="228600"/>
                </a:cubicBezTo>
                <a:cubicBezTo>
                  <a:pt x="9255944" y="219075"/>
                  <a:pt x="9251339" y="208120"/>
                  <a:pt x="9243244" y="200025"/>
                </a:cubicBezTo>
                <a:cubicBezTo>
                  <a:pt x="9225766" y="182547"/>
                  <a:pt x="9196491" y="174376"/>
                  <a:pt x="9176569" y="161925"/>
                </a:cubicBezTo>
                <a:cubicBezTo>
                  <a:pt x="9163107" y="153511"/>
                  <a:pt x="9152346" y="141060"/>
                  <a:pt x="9138469" y="133350"/>
                </a:cubicBezTo>
                <a:cubicBezTo>
                  <a:pt x="9094166" y="108737"/>
                  <a:pt x="9065121" y="112076"/>
                  <a:pt x="9014644" y="95250"/>
                </a:cubicBezTo>
                <a:cubicBezTo>
                  <a:pt x="9005119" y="92075"/>
                  <a:pt x="8995470" y="89250"/>
                  <a:pt x="8986069" y="85725"/>
                </a:cubicBezTo>
                <a:cubicBezTo>
                  <a:pt x="8970060" y="79722"/>
                  <a:pt x="8954939" y="71174"/>
                  <a:pt x="8938444" y="66675"/>
                </a:cubicBezTo>
                <a:cubicBezTo>
                  <a:pt x="8919812" y="61593"/>
                  <a:pt x="8900030" y="61834"/>
                  <a:pt x="8881294" y="57150"/>
                </a:cubicBezTo>
                <a:cubicBezTo>
                  <a:pt x="8861813" y="52280"/>
                  <a:pt x="8843194" y="44450"/>
                  <a:pt x="8824144" y="38100"/>
                </a:cubicBezTo>
                <a:cubicBezTo>
                  <a:pt x="8814619" y="34925"/>
                  <a:pt x="8805508" y="29995"/>
                  <a:pt x="8795569" y="28575"/>
                </a:cubicBezTo>
                <a:cubicBezTo>
                  <a:pt x="8715935" y="17199"/>
                  <a:pt x="8750674" y="24495"/>
                  <a:pt x="8690794" y="9525"/>
                </a:cubicBezTo>
                <a:lnTo>
                  <a:pt x="8043094" y="19050"/>
                </a:lnTo>
                <a:cubicBezTo>
                  <a:pt x="7992613" y="20312"/>
                  <a:pt x="7916028" y="29115"/>
                  <a:pt x="7862119" y="38100"/>
                </a:cubicBezTo>
                <a:cubicBezTo>
                  <a:pt x="7830225" y="43416"/>
                  <a:pt x="7789106" y="54503"/>
                  <a:pt x="7757344" y="57150"/>
                </a:cubicBezTo>
                <a:cubicBezTo>
                  <a:pt x="7700304" y="61903"/>
                  <a:pt x="7643067" y="63952"/>
                  <a:pt x="7585894" y="66675"/>
                </a:cubicBezTo>
                <a:lnTo>
                  <a:pt x="7081069" y="85725"/>
                </a:lnTo>
                <a:cubicBezTo>
                  <a:pt x="6965838" y="97248"/>
                  <a:pt x="7016090" y="85160"/>
                  <a:pt x="6928669" y="114300"/>
                </a:cubicBezTo>
                <a:lnTo>
                  <a:pt x="6928669" y="114300"/>
                </a:lnTo>
                <a:cubicBezTo>
                  <a:pt x="6843159" y="128552"/>
                  <a:pt x="6890714" y="121692"/>
                  <a:pt x="6785794" y="133350"/>
                </a:cubicBezTo>
                <a:cubicBezTo>
                  <a:pt x="6674167" y="170559"/>
                  <a:pt x="6785617" y="137195"/>
                  <a:pt x="6661969" y="161925"/>
                </a:cubicBezTo>
                <a:cubicBezTo>
                  <a:pt x="6636296" y="167060"/>
                  <a:pt x="6611442" y="175840"/>
                  <a:pt x="6585769" y="180975"/>
                </a:cubicBezTo>
                <a:cubicBezTo>
                  <a:pt x="6569894" y="184150"/>
                  <a:pt x="6553948" y="186988"/>
                  <a:pt x="6538144" y="190500"/>
                </a:cubicBezTo>
                <a:cubicBezTo>
                  <a:pt x="6525365" y="193340"/>
                  <a:pt x="6512983" y="198034"/>
                  <a:pt x="6500044" y="200025"/>
                </a:cubicBezTo>
                <a:cubicBezTo>
                  <a:pt x="6471627" y="204397"/>
                  <a:pt x="6442894" y="206375"/>
                  <a:pt x="6414319" y="209550"/>
                </a:cubicBezTo>
                <a:cubicBezTo>
                  <a:pt x="6322244" y="206375"/>
                  <a:pt x="6230044" y="205772"/>
                  <a:pt x="6138094" y="200025"/>
                </a:cubicBezTo>
                <a:cubicBezTo>
                  <a:pt x="6128073" y="199399"/>
                  <a:pt x="6119173" y="193258"/>
                  <a:pt x="6109519" y="190500"/>
                </a:cubicBezTo>
                <a:cubicBezTo>
                  <a:pt x="6096932" y="186904"/>
                  <a:pt x="6084198" y="183815"/>
                  <a:pt x="6071419" y="180975"/>
                </a:cubicBezTo>
                <a:cubicBezTo>
                  <a:pt x="6055615" y="177463"/>
                  <a:pt x="6039598" y="174962"/>
                  <a:pt x="6023794" y="171450"/>
                </a:cubicBezTo>
                <a:cubicBezTo>
                  <a:pt x="6011015" y="168610"/>
                  <a:pt x="5998473" y="164765"/>
                  <a:pt x="5985694" y="161925"/>
                </a:cubicBezTo>
                <a:cubicBezTo>
                  <a:pt x="5969890" y="158413"/>
                  <a:pt x="5953873" y="155912"/>
                  <a:pt x="5938069" y="152400"/>
                </a:cubicBezTo>
                <a:cubicBezTo>
                  <a:pt x="5925290" y="149560"/>
                  <a:pt x="5912908" y="144866"/>
                  <a:pt x="5899969" y="142875"/>
                </a:cubicBezTo>
                <a:cubicBezTo>
                  <a:pt x="5871552" y="138503"/>
                  <a:pt x="5842819" y="136525"/>
                  <a:pt x="5814244" y="133350"/>
                </a:cubicBezTo>
                <a:lnTo>
                  <a:pt x="5499919" y="142875"/>
                </a:lnTo>
                <a:cubicBezTo>
                  <a:pt x="5472852" y="144228"/>
                  <a:pt x="5404870" y="158088"/>
                  <a:pt x="5376094" y="161925"/>
                </a:cubicBezTo>
                <a:cubicBezTo>
                  <a:pt x="5347595" y="165725"/>
                  <a:pt x="5318944" y="168275"/>
                  <a:pt x="5290369" y="171450"/>
                </a:cubicBezTo>
                <a:lnTo>
                  <a:pt x="4671244" y="161925"/>
                </a:lnTo>
                <a:cubicBezTo>
                  <a:pt x="4655061" y="161463"/>
                  <a:pt x="4639325" y="156327"/>
                  <a:pt x="4623619" y="152400"/>
                </a:cubicBezTo>
                <a:cubicBezTo>
                  <a:pt x="4600973" y="146738"/>
                  <a:pt x="4566648" y="130817"/>
                  <a:pt x="4547419" y="123825"/>
                </a:cubicBezTo>
                <a:cubicBezTo>
                  <a:pt x="4528548" y="116963"/>
                  <a:pt x="4509011" y="111983"/>
                  <a:pt x="4490269" y="104775"/>
                </a:cubicBezTo>
                <a:cubicBezTo>
                  <a:pt x="4423617" y="79139"/>
                  <a:pt x="4440526" y="77681"/>
                  <a:pt x="4385494" y="66675"/>
                </a:cubicBezTo>
                <a:cubicBezTo>
                  <a:pt x="4224307" y="34438"/>
                  <a:pt x="4012843" y="43724"/>
                  <a:pt x="3880669" y="38100"/>
                </a:cubicBezTo>
                <a:cubicBezTo>
                  <a:pt x="3859886" y="32904"/>
                  <a:pt x="3786163" y="13190"/>
                  <a:pt x="3756844" y="9525"/>
                </a:cubicBezTo>
                <a:cubicBezTo>
                  <a:pt x="3722046" y="5175"/>
                  <a:pt x="3686994" y="3175"/>
                  <a:pt x="3652069" y="0"/>
                </a:cubicBezTo>
                <a:lnTo>
                  <a:pt x="2632894" y="9525"/>
                </a:lnTo>
                <a:cubicBezTo>
                  <a:pt x="2594667" y="10167"/>
                  <a:pt x="2556735" y="16420"/>
                  <a:pt x="2518594" y="19050"/>
                </a:cubicBezTo>
                <a:cubicBezTo>
                  <a:pt x="2464654" y="22770"/>
                  <a:pt x="2410644" y="25400"/>
                  <a:pt x="2356669" y="28575"/>
                </a:cubicBezTo>
                <a:cubicBezTo>
                  <a:pt x="1961948" y="107519"/>
                  <a:pt x="2424772" y="18045"/>
                  <a:pt x="1261294" y="47625"/>
                </a:cubicBezTo>
                <a:cubicBezTo>
                  <a:pt x="1226533" y="48509"/>
                  <a:pt x="1183425" y="70996"/>
                  <a:pt x="1146994" y="76200"/>
                </a:cubicBezTo>
                <a:cubicBezTo>
                  <a:pt x="1081649" y="85535"/>
                  <a:pt x="1044742" y="89947"/>
                  <a:pt x="975544" y="104775"/>
                </a:cubicBezTo>
                <a:cubicBezTo>
                  <a:pt x="965727" y="106879"/>
                  <a:pt x="956752" y="112042"/>
                  <a:pt x="946969" y="114300"/>
                </a:cubicBezTo>
                <a:cubicBezTo>
                  <a:pt x="915419" y="121581"/>
                  <a:pt x="883269" y="126069"/>
                  <a:pt x="851719" y="133350"/>
                </a:cubicBezTo>
                <a:cubicBezTo>
                  <a:pt x="841936" y="135608"/>
                  <a:pt x="833022" y="141079"/>
                  <a:pt x="823144" y="142875"/>
                </a:cubicBezTo>
                <a:cubicBezTo>
                  <a:pt x="797959" y="147454"/>
                  <a:pt x="772344" y="149225"/>
                  <a:pt x="746944" y="152400"/>
                </a:cubicBezTo>
                <a:cubicBezTo>
                  <a:pt x="580178" y="207989"/>
                  <a:pt x="787961" y="137485"/>
                  <a:pt x="642169" y="190500"/>
                </a:cubicBezTo>
                <a:cubicBezTo>
                  <a:pt x="623298" y="197362"/>
                  <a:pt x="604069" y="203200"/>
                  <a:pt x="585019" y="209550"/>
                </a:cubicBezTo>
                <a:cubicBezTo>
                  <a:pt x="575494" y="212725"/>
                  <a:pt x="564798" y="213506"/>
                  <a:pt x="556444" y="219075"/>
                </a:cubicBezTo>
                <a:cubicBezTo>
                  <a:pt x="546919" y="225425"/>
                  <a:pt x="537808" y="232445"/>
                  <a:pt x="527869" y="238125"/>
                </a:cubicBezTo>
                <a:cubicBezTo>
                  <a:pt x="515541" y="245170"/>
                  <a:pt x="501583" y="249299"/>
                  <a:pt x="489769" y="257175"/>
                </a:cubicBezTo>
                <a:cubicBezTo>
                  <a:pt x="464475" y="274038"/>
                  <a:pt x="434754" y="300547"/>
                  <a:pt x="413569" y="323850"/>
                </a:cubicBezTo>
                <a:cubicBezTo>
                  <a:pt x="390866" y="348824"/>
                  <a:pt x="368266" y="373928"/>
                  <a:pt x="346894" y="400050"/>
                </a:cubicBezTo>
                <a:cubicBezTo>
                  <a:pt x="339645" y="408910"/>
                  <a:pt x="334577" y="419367"/>
                  <a:pt x="327844" y="428625"/>
                </a:cubicBezTo>
                <a:cubicBezTo>
                  <a:pt x="309170" y="454302"/>
                  <a:pt x="288306" y="478407"/>
                  <a:pt x="270694" y="504825"/>
                </a:cubicBezTo>
                <a:cubicBezTo>
                  <a:pt x="224282" y="574443"/>
                  <a:pt x="280933" y="486907"/>
                  <a:pt x="232594" y="571500"/>
                </a:cubicBezTo>
                <a:cubicBezTo>
                  <a:pt x="226914" y="581439"/>
                  <a:pt x="219224" y="590136"/>
                  <a:pt x="213544" y="600075"/>
                </a:cubicBezTo>
                <a:cubicBezTo>
                  <a:pt x="206499" y="612403"/>
                  <a:pt x="200087" y="625124"/>
                  <a:pt x="194494" y="638175"/>
                </a:cubicBezTo>
                <a:cubicBezTo>
                  <a:pt x="190539" y="647403"/>
                  <a:pt x="190538" y="658396"/>
                  <a:pt x="184969" y="666750"/>
                </a:cubicBezTo>
                <a:cubicBezTo>
                  <a:pt x="177497" y="677958"/>
                  <a:pt x="165919" y="685800"/>
                  <a:pt x="156394" y="695325"/>
                </a:cubicBezTo>
                <a:cubicBezTo>
                  <a:pt x="153219" y="704850"/>
                  <a:pt x="151745" y="715123"/>
                  <a:pt x="146869" y="723900"/>
                </a:cubicBezTo>
                <a:cubicBezTo>
                  <a:pt x="135750" y="743914"/>
                  <a:pt x="116009" y="759330"/>
                  <a:pt x="108769" y="781050"/>
                </a:cubicBezTo>
                <a:cubicBezTo>
                  <a:pt x="99244" y="809625"/>
                  <a:pt x="85146" y="837064"/>
                  <a:pt x="80194" y="866775"/>
                </a:cubicBezTo>
                <a:cubicBezTo>
                  <a:pt x="72157" y="914998"/>
                  <a:pt x="63038" y="973500"/>
                  <a:pt x="51619" y="1019175"/>
                </a:cubicBezTo>
                <a:lnTo>
                  <a:pt x="42094" y="1057275"/>
                </a:lnTo>
                <a:cubicBezTo>
                  <a:pt x="38919" y="1092200"/>
                  <a:pt x="36667" y="1127221"/>
                  <a:pt x="32569" y="1162050"/>
                </a:cubicBezTo>
                <a:cubicBezTo>
                  <a:pt x="29087" y="1191646"/>
                  <a:pt x="19535" y="1236747"/>
                  <a:pt x="13519" y="1266825"/>
                </a:cubicBezTo>
                <a:cubicBezTo>
                  <a:pt x="-5448" y="1532368"/>
                  <a:pt x="-6355" y="1476546"/>
                  <a:pt x="23044" y="1895475"/>
                </a:cubicBezTo>
                <a:cubicBezTo>
                  <a:pt x="24241" y="1912531"/>
                  <a:pt x="36251" y="1927032"/>
                  <a:pt x="42094" y="1943100"/>
                </a:cubicBezTo>
                <a:cubicBezTo>
                  <a:pt x="48956" y="1961971"/>
                  <a:pt x="53686" y="1981606"/>
                  <a:pt x="61144" y="2000250"/>
                </a:cubicBezTo>
                <a:cubicBezTo>
                  <a:pt x="67494" y="2016125"/>
                  <a:pt x="74787" y="2031655"/>
                  <a:pt x="80194" y="2047875"/>
                </a:cubicBezTo>
                <a:cubicBezTo>
                  <a:pt x="84334" y="2060294"/>
                  <a:pt x="83865" y="2074266"/>
                  <a:pt x="89719" y="2085975"/>
                </a:cubicBezTo>
                <a:cubicBezTo>
                  <a:pt x="107555" y="2121647"/>
                  <a:pt x="123039" y="2124054"/>
                  <a:pt x="146869" y="2152650"/>
                </a:cubicBezTo>
                <a:cubicBezTo>
                  <a:pt x="154198" y="2161444"/>
                  <a:pt x="159265" y="2171910"/>
                  <a:pt x="165919" y="2181225"/>
                </a:cubicBezTo>
                <a:cubicBezTo>
                  <a:pt x="175146" y="2194143"/>
                  <a:pt x="184163" y="2207272"/>
                  <a:pt x="194494" y="2219325"/>
                </a:cubicBezTo>
                <a:cubicBezTo>
                  <a:pt x="288119" y="2328554"/>
                  <a:pt x="163458" y="2178764"/>
                  <a:pt x="251644" y="2266950"/>
                </a:cubicBezTo>
                <a:cubicBezTo>
                  <a:pt x="266019" y="2281325"/>
                  <a:pt x="275369" y="2300200"/>
                  <a:pt x="289744" y="2314575"/>
                </a:cubicBezTo>
                <a:cubicBezTo>
                  <a:pt x="307279" y="2332110"/>
                  <a:pt x="329359" y="2344665"/>
                  <a:pt x="346894" y="2362200"/>
                </a:cubicBezTo>
                <a:cubicBezTo>
                  <a:pt x="358119" y="2373425"/>
                  <a:pt x="363416" y="2389969"/>
                  <a:pt x="375469" y="2400300"/>
                </a:cubicBezTo>
                <a:cubicBezTo>
                  <a:pt x="386250" y="2409541"/>
                  <a:pt x="401590" y="2411727"/>
                  <a:pt x="413569" y="2419350"/>
                </a:cubicBezTo>
                <a:cubicBezTo>
                  <a:pt x="533573" y="2495716"/>
                  <a:pt x="440036" y="2437349"/>
                  <a:pt x="508819" y="2495550"/>
                </a:cubicBezTo>
                <a:cubicBezTo>
                  <a:pt x="539858" y="2521814"/>
                  <a:pt x="575318" y="2542999"/>
                  <a:pt x="604069" y="2571750"/>
                </a:cubicBezTo>
                <a:cubicBezTo>
                  <a:pt x="749968" y="2717649"/>
                  <a:pt x="532345" y="2496290"/>
                  <a:pt x="651694" y="2628900"/>
                </a:cubicBezTo>
                <a:cubicBezTo>
                  <a:pt x="672720" y="2652262"/>
                  <a:pt x="704313" y="2667462"/>
                  <a:pt x="718369" y="2695575"/>
                </a:cubicBezTo>
                <a:cubicBezTo>
                  <a:pt x="742539" y="2743914"/>
                  <a:pt x="725605" y="2725799"/>
                  <a:pt x="765994" y="2752725"/>
                </a:cubicBezTo>
                <a:cubicBezTo>
                  <a:pt x="800952" y="2805162"/>
                  <a:pt x="764820" y="2762656"/>
                  <a:pt x="832669" y="2800350"/>
                </a:cubicBezTo>
                <a:cubicBezTo>
                  <a:pt x="846546" y="2808060"/>
                  <a:pt x="857851" y="2819698"/>
                  <a:pt x="870769" y="2828925"/>
                </a:cubicBezTo>
                <a:cubicBezTo>
                  <a:pt x="891131" y="2843470"/>
                  <a:pt x="913945" y="2858213"/>
                  <a:pt x="937444" y="2867025"/>
                </a:cubicBezTo>
                <a:cubicBezTo>
                  <a:pt x="949701" y="2871622"/>
                  <a:pt x="962957" y="2872954"/>
                  <a:pt x="975544" y="2876550"/>
                </a:cubicBezTo>
                <a:cubicBezTo>
                  <a:pt x="985198" y="2879308"/>
                  <a:pt x="994379" y="2883640"/>
                  <a:pt x="1004119" y="2886075"/>
                </a:cubicBezTo>
                <a:cubicBezTo>
                  <a:pt x="1019825" y="2890002"/>
                  <a:pt x="1036237" y="2890948"/>
                  <a:pt x="1051744" y="2895600"/>
                </a:cubicBezTo>
                <a:cubicBezTo>
                  <a:pt x="1068121" y="2900513"/>
                  <a:pt x="1082992" y="2909737"/>
                  <a:pt x="1099369" y="2914650"/>
                </a:cubicBezTo>
                <a:cubicBezTo>
                  <a:pt x="1114876" y="2919302"/>
                  <a:pt x="1131487" y="2919523"/>
                  <a:pt x="1146994" y="2924175"/>
                </a:cubicBezTo>
                <a:cubicBezTo>
                  <a:pt x="1272307" y="2961769"/>
                  <a:pt x="1118526" y="2928006"/>
                  <a:pt x="1242244" y="2952750"/>
                </a:cubicBezTo>
                <a:cubicBezTo>
                  <a:pt x="1286694" y="2971800"/>
                  <a:pt x="1329716" y="2994607"/>
                  <a:pt x="1375594" y="3009900"/>
                </a:cubicBezTo>
                <a:cubicBezTo>
                  <a:pt x="1385119" y="3013075"/>
                  <a:pt x="1394941" y="3015470"/>
                  <a:pt x="1404169" y="3019425"/>
                </a:cubicBezTo>
                <a:cubicBezTo>
                  <a:pt x="1417220" y="3025018"/>
                  <a:pt x="1428974" y="3033489"/>
                  <a:pt x="1442269" y="3038475"/>
                </a:cubicBezTo>
                <a:cubicBezTo>
                  <a:pt x="1465078" y="3047028"/>
                  <a:pt x="1505866" y="3051490"/>
                  <a:pt x="1527994" y="3057525"/>
                </a:cubicBezTo>
                <a:cubicBezTo>
                  <a:pt x="1547367" y="3062809"/>
                  <a:pt x="1566094" y="3070225"/>
                  <a:pt x="1585144" y="3076575"/>
                </a:cubicBezTo>
                <a:cubicBezTo>
                  <a:pt x="1594669" y="3079750"/>
                  <a:pt x="1605365" y="3080531"/>
                  <a:pt x="1613719" y="3086100"/>
                </a:cubicBezTo>
                <a:cubicBezTo>
                  <a:pt x="1623244" y="3092450"/>
                  <a:pt x="1631772" y="3100641"/>
                  <a:pt x="1642294" y="3105150"/>
                </a:cubicBezTo>
                <a:cubicBezTo>
                  <a:pt x="1654326" y="3110307"/>
                  <a:pt x="1668310" y="3109640"/>
                  <a:pt x="1680394" y="3114675"/>
                </a:cubicBezTo>
                <a:cubicBezTo>
                  <a:pt x="1799982" y="3164503"/>
                  <a:pt x="1719603" y="3134358"/>
                  <a:pt x="1785169" y="3171825"/>
                </a:cubicBezTo>
                <a:cubicBezTo>
                  <a:pt x="1797497" y="3178870"/>
                  <a:pt x="1810941" y="3183830"/>
                  <a:pt x="1823269" y="3190875"/>
                </a:cubicBezTo>
                <a:cubicBezTo>
                  <a:pt x="1848421" y="3205247"/>
                  <a:pt x="1851313" y="3215292"/>
                  <a:pt x="1880419" y="3219450"/>
                </a:cubicBezTo>
                <a:cubicBezTo>
                  <a:pt x="1915136" y="3224410"/>
                  <a:pt x="1950365" y="3224877"/>
                  <a:pt x="1985194" y="3228975"/>
                </a:cubicBezTo>
                <a:cubicBezTo>
                  <a:pt x="2004374" y="3231232"/>
                  <a:pt x="2023491" y="3234310"/>
                  <a:pt x="2042344" y="3238500"/>
                </a:cubicBezTo>
                <a:cubicBezTo>
                  <a:pt x="2052145" y="3240678"/>
                  <a:pt x="2060887" y="3247607"/>
                  <a:pt x="2070919" y="3248025"/>
                </a:cubicBezTo>
                <a:cubicBezTo>
                  <a:pt x="2137536" y="3250801"/>
                  <a:pt x="2204269" y="3248025"/>
                  <a:pt x="2270944" y="3248025"/>
                </a:cubicBezTo>
              </a:path>
            </a:pathLst>
          </a:custGeom>
          <a:noFill/>
          <a:ln w="19050">
            <a:solidFill>
              <a:srgbClr val="00B05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D263D2B-8BB0-4739-BAD2-B4CDCA317045}"/>
              </a:ext>
            </a:extLst>
          </p:cNvPr>
          <p:cNvCxnSpPr>
            <a:cxnSpLocks/>
          </p:cNvCxnSpPr>
          <p:nvPr/>
        </p:nvCxnSpPr>
        <p:spPr>
          <a:xfrm>
            <a:off x="10789771" y="3462615"/>
            <a:ext cx="0" cy="4247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66F4DF3-2BCA-4942-8B15-DC3F8D965C93}"/>
              </a:ext>
            </a:extLst>
          </p:cNvPr>
          <p:cNvCxnSpPr>
            <a:cxnSpLocks/>
          </p:cNvCxnSpPr>
          <p:nvPr/>
        </p:nvCxnSpPr>
        <p:spPr>
          <a:xfrm>
            <a:off x="10164279" y="3475180"/>
            <a:ext cx="0" cy="4247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5" name="Decagon 144">
            <a:extLst>
              <a:ext uri="{FF2B5EF4-FFF2-40B4-BE49-F238E27FC236}">
                <a16:creationId xmlns:a16="http://schemas.microsoft.com/office/drawing/2014/main" id="{9A1B05B9-E1A8-4182-BDFF-C74D744C7875}"/>
              </a:ext>
            </a:extLst>
          </p:cNvPr>
          <p:cNvSpPr>
            <a:spLocks noChangeAspect="1"/>
          </p:cNvSpPr>
          <p:nvPr/>
        </p:nvSpPr>
        <p:spPr>
          <a:xfrm>
            <a:off x="5027909" y="5405305"/>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1</a:t>
            </a:r>
            <a:endParaRPr lang="en-US" sz="1400" dirty="0">
              <a:solidFill>
                <a:srgbClr val="FF0000"/>
              </a:solidFill>
            </a:endParaRPr>
          </a:p>
        </p:txBody>
      </p:sp>
      <p:sp>
        <p:nvSpPr>
          <p:cNvPr id="148" name="Decagon 147">
            <a:extLst>
              <a:ext uri="{FF2B5EF4-FFF2-40B4-BE49-F238E27FC236}">
                <a16:creationId xmlns:a16="http://schemas.microsoft.com/office/drawing/2014/main" id="{F62D9A49-5E9F-4AD6-8D11-0DDC59710463}"/>
              </a:ext>
            </a:extLst>
          </p:cNvPr>
          <p:cNvSpPr>
            <a:spLocks noChangeAspect="1"/>
          </p:cNvSpPr>
          <p:nvPr/>
        </p:nvSpPr>
        <p:spPr>
          <a:xfrm>
            <a:off x="772198" y="3137920"/>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2</a:t>
            </a:r>
            <a:endParaRPr lang="en-US" sz="1400" dirty="0">
              <a:solidFill>
                <a:srgbClr val="FF0000"/>
              </a:solidFill>
            </a:endParaRPr>
          </a:p>
        </p:txBody>
      </p:sp>
      <p:sp>
        <p:nvSpPr>
          <p:cNvPr id="149" name="Decagon 148">
            <a:extLst>
              <a:ext uri="{FF2B5EF4-FFF2-40B4-BE49-F238E27FC236}">
                <a16:creationId xmlns:a16="http://schemas.microsoft.com/office/drawing/2014/main" id="{2FD9D784-CE43-400C-BC81-5E502C5676B2}"/>
              </a:ext>
            </a:extLst>
          </p:cNvPr>
          <p:cNvSpPr>
            <a:spLocks noChangeAspect="1"/>
          </p:cNvSpPr>
          <p:nvPr/>
        </p:nvSpPr>
        <p:spPr>
          <a:xfrm>
            <a:off x="5240066" y="2585734"/>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3</a:t>
            </a:r>
            <a:endParaRPr lang="en-US" sz="1400" dirty="0">
              <a:solidFill>
                <a:srgbClr val="FF0000"/>
              </a:solidFill>
            </a:endParaRPr>
          </a:p>
        </p:txBody>
      </p:sp>
      <p:sp>
        <p:nvSpPr>
          <p:cNvPr id="150" name="Decagon 149">
            <a:extLst>
              <a:ext uri="{FF2B5EF4-FFF2-40B4-BE49-F238E27FC236}">
                <a16:creationId xmlns:a16="http://schemas.microsoft.com/office/drawing/2014/main" id="{19A1F934-62EF-4271-9BF5-84DAEF254920}"/>
              </a:ext>
            </a:extLst>
          </p:cNvPr>
          <p:cNvSpPr>
            <a:spLocks noChangeAspect="1"/>
          </p:cNvSpPr>
          <p:nvPr/>
        </p:nvSpPr>
        <p:spPr>
          <a:xfrm>
            <a:off x="7331400" y="2822002"/>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4</a:t>
            </a:r>
            <a:endParaRPr lang="en-US" sz="1400" dirty="0">
              <a:solidFill>
                <a:srgbClr val="FF0000"/>
              </a:solidFill>
            </a:endParaRPr>
          </a:p>
        </p:txBody>
      </p:sp>
      <p:sp>
        <p:nvSpPr>
          <p:cNvPr id="154" name="Decagon 153">
            <a:extLst>
              <a:ext uri="{FF2B5EF4-FFF2-40B4-BE49-F238E27FC236}">
                <a16:creationId xmlns:a16="http://schemas.microsoft.com/office/drawing/2014/main" id="{C8DD6F92-562B-4ADF-85C3-1248C150BB08}"/>
              </a:ext>
            </a:extLst>
          </p:cNvPr>
          <p:cNvSpPr>
            <a:spLocks noChangeAspect="1"/>
          </p:cNvSpPr>
          <p:nvPr/>
        </p:nvSpPr>
        <p:spPr>
          <a:xfrm>
            <a:off x="5582174" y="4442511"/>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3</a:t>
            </a:r>
            <a:endParaRPr lang="en-US" sz="1400" dirty="0">
              <a:solidFill>
                <a:srgbClr val="FF0000"/>
              </a:solidFill>
            </a:endParaRPr>
          </a:p>
        </p:txBody>
      </p:sp>
      <p:sp>
        <p:nvSpPr>
          <p:cNvPr id="155" name="Decagon 154">
            <a:extLst>
              <a:ext uri="{FF2B5EF4-FFF2-40B4-BE49-F238E27FC236}">
                <a16:creationId xmlns:a16="http://schemas.microsoft.com/office/drawing/2014/main" id="{501163BD-B5F5-4780-912F-F412725C40F3}"/>
              </a:ext>
            </a:extLst>
          </p:cNvPr>
          <p:cNvSpPr>
            <a:spLocks noChangeAspect="1"/>
          </p:cNvSpPr>
          <p:nvPr/>
        </p:nvSpPr>
        <p:spPr>
          <a:xfrm>
            <a:off x="10532241" y="4730003"/>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5</a:t>
            </a:r>
            <a:endParaRPr lang="en-US" sz="1400" dirty="0">
              <a:solidFill>
                <a:srgbClr val="FF0000"/>
              </a:solidFill>
            </a:endParaRPr>
          </a:p>
        </p:txBody>
      </p:sp>
      <p:cxnSp>
        <p:nvCxnSpPr>
          <p:cNvPr id="158" name="Connector: Elbow 157">
            <a:extLst>
              <a:ext uri="{FF2B5EF4-FFF2-40B4-BE49-F238E27FC236}">
                <a16:creationId xmlns:a16="http://schemas.microsoft.com/office/drawing/2014/main" id="{BD39F0EF-2BB0-47DA-BBBA-358A266DCDA7}"/>
              </a:ext>
            </a:extLst>
          </p:cNvPr>
          <p:cNvCxnSpPr/>
          <p:nvPr/>
        </p:nvCxnSpPr>
        <p:spPr>
          <a:xfrm>
            <a:off x="5457772" y="1731264"/>
            <a:ext cx="5710100" cy="1361265"/>
          </a:xfrm>
          <a:prstGeom prst="bentConnector3">
            <a:avLst>
              <a:gd name="adj1" fmla="val 99109"/>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B88DD72C-5A5F-4C1B-B004-74CA806B5912}"/>
              </a:ext>
            </a:extLst>
          </p:cNvPr>
          <p:cNvCxnSpPr>
            <a:stCxn id="132" idx="3"/>
            <a:endCxn id="88" idx="3"/>
          </p:cNvCxnSpPr>
          <p:nvPr/>
        </p:nvCxnSpPr>
        <p:spPr>
          <a:xfrm flipV="1">
            <a:off x="8963025" y="3283855"/>
            <a:ext cx="3059308" cy="2717728"/>
          </a:xfrm>
          <a:prstGeom prst="bentConnector3">
            <a:avLst>
              <a:gd name="adj1" fmla="val 10388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p:cTn id="7" dur="500" fill="hold"/>
                                        <p:tgtEl>
                                          <p:spTgt spid="158"/>
                                        </p:tgtEl>
                                        <p:attrNameLst>
                                          <p:attrName>ppt_w</p:attrName>
                                        </p:attrNameLst>
                                      </p:cBhvr>
                                      <p:tavLst>
                                        <p:tav tm="0">
                                          <p:val>
                                            <p:fltVal val="0"/>
                                          </p:val>
                                        </p:tav>
                                        <p:tav tm="100000">
                                          <p:val>
                                            <p:strVal val="#ppt_w"/>
                                          </p:val>
                                        </p:tav>
                                      </p:tavLst>
                                    </p:anim>
                                    <p:anim calcmode="lin" valueType="num">
                                      <p:cBhvr>
                                        <p:cTn id="8" dur="500" fill="hold"/>
                                        <p:tgtEl>
                                          <p:spTgt spid="158"/>
                                        </p:tgtEl>
                                        <p:attrNameLst>
                                          <p:attrName>ppt_h</p:attrName>
                                        </p:attrNameLst>
                                      </p:cBhvr>
                                      <p:tavLst>
                                        <p:tav tm="0">
                                          <p:val>
                                            <p:fltVal val="0"/>
                                          </p:val>
                                        </p:tav>
                                        <p:tav tm="100000">
                                          <p:val>
                                            <p:strVal val="#ppt_h"/>
                                          </p:val>
                                        </p:tav>
                                      </p:tavLst>
                                    </p:anim>
                                    <p:animEffect transition="in" filter="fade">
                                      <p:cBhvr>
                                        <p:cTn id="9" dur="500"/>
                                        <p:tgtEl>
                                          <p:spTgt spid="15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p:cTn id="12" dur="500" fill="hold"/>
                                        <p:tgtEl>
                                          <p:spTgt spid="88"/>
                                        </p:tgtEl>
                                        <p:attrNameLst>
                                          <p:attrName>ppt_w</p:attrName>
                                        </p:attrNameLst>
                                      </p:cBhvr>
                                      <p:tavLst>
                                        <p:tav tm="0">
                                          <p:val>
                                            <p:fltVal val="0"/>
                                          </p:val>
                                        </p:tav>
                                        <p:tav tm="100000">
                                          <p:val>
                                            <p:strVal val="#ppt_w"/>
                                          </p:val>
                                        </p:tav>
                                      </p:tavLst>
                                    </p:anim>
                                    <p:anim calcmode="lin" valueType="num">
                                      <p:cBhvr>
                                        <p:cTn id="13" dur="500" fill="hold"/>
                                        <p:tgtEl>
                                          <p:spTgt spid="88"/>
                                        </p:tgtEl>
                                        <p:attrNameLst>
                                          <p:attrName>ppt_h</p:attrName>
                                        </p:attrNameLst>
                                      </p:cBhvr>
                                      <p:tavLst>
                                        <p:tav tm="0">
                                          <p:val>
                                            <p:fltVal val="0"/>
                                          </p:val>
                                        </p:tav>
                                        <p:tav tm="100000">
                                          <p:val>
                                            <p:strVal val="#ppt_h"/>
                                          </p:val>
                                        </p:tav>
                                      </p:tavLst>
                                    </p:anim>
                                    <p:animEffect transition="in" filter="fade">
                                      <p:cBhvr>
                                        <p:cTn id="14" dur="500"/>
                                        <p:tgtEl>
                                          <p:spTgt spid="8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5"/>
                                        </p:tgtEl>
                                        <p:attrNameLst>
                                          <p:attrName>style.visibility</p:attrName>
                                        </p:attrNameLst>
                                      </p:cBhvr>
                                      <p:to>
                                        <p:strVal val="visible"/>
                                      </p:to>
                                    </p:set>
                                    <p:anim calcmode="lin" valueType="num">
                                      <p:cBhvr>
                                        <p:cTn id="19" dur="500" fill="hold"/>
                                        <p:tgtEl>
                                          <p:spTgt spid="145"/>
                                        </p:tgtEl>
                                        <p:attrNameLst>
                                          <p:attrName>ppt_w</p:attrName>
                                        </p:attrNameLst>
                                      </p:cBhvr>
                                      <p:tavLst>
                                        <p:tav tm="0">
                                          <p:val>
                                            <p:fltVal val="0"/>
                                          </p:val>
                                        </p:tav>
                                        <p:tav tm="100000">
                                          <p:val>
                                            <p:strVal val="#ppt_w"/>
                                          </p:val>
                                        </p:tav>
                                      </p:tavLst>
                                    </p:anim>
                                    <p:anim calcmode="lin" valueType="num">
                                      <p:cBhvr>
                                        <p:cTn id="20" dur="500" fill="hold"/>
                                        <p:tgtEl>
                                          <p:spTgt spid="145"/>
                                        </p:tgtEl>
                                        <p:attrNameLst>
                                          <p:attrName>ppt_h</p:attrName>
                                        </p:attrNameLst>
                                      </p:cBhvr>
                                      <p:tavLst>
                                        <p:tav tm="0">
                                          <p:val>
                                            <p:fltVal val="0"/>
                                          </p:val>
                                        </p:tav>
                                        <p:tav tm="100000">
                                          <p:val>
                                            <p:strVal val="#ppt_h"/>
                                          </p:val>
                                        </p:tav>
                                      </p:tavLst>
                                    </p:anim>
                                    <p:animEffect transition="in" filter="fade">
                                      <p:cBhvr>
                                        <p:cTn id="21" dur="500"/>
                                        <p:tgtEl>
                                          <p:spTgt spid="145"/>
                                        </p:tgtEl>
                                      </p:cBhvr>
                                    </p:animEffect>
                                  </p:childTnLst>
                                </p:cTn>
                              </p:par>
                              <p:par>
                                <p:cTn id="22" presetID="53" presetClass="entr" presetSubtype="16"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anim calcmode="lin" valueType="num">
                                      <p:cBhvr>
                                        <p:cTn id="24" dur="500" fill="hold"/>
                                        <p:tgtEl>
                                          <p:spTgt spid="82"/>
                                        </p:tgtEl>
                                        <p:attrNameLst>
                                          <p:attrName>ppt_w</p:attrName>
                                        </p:attrNameLst>
                                      </p:cBhvr>
                                      <p:tavLst>
                                        <p:tav tm="0">
                                          <p:val>
                                            <p:fltVal val="0"/>
                                          </p:val>
                                        </p:tav>
                                        <p:tav tm="100000">
                                          <p:val>
                                            <p:strVal val="#ppt_w"/>
                                          </p:val>
                                        </p:tav>
                                      </p:tavLst>
                                    </p:anim>
                                    <p:anim calcmode="lin" valueType="num">
                                      <p:cBhvr>
                                        <p:cTn id="25" dur="500" fill="hold"/>
                                        <p:tgtEl>
                                          <p:spTgt spid="82"/>
                                        </p:tgtEl>
                                        <p:attrNameLst>
                                          <p:attrName>ppt_h</p:attrName>
                                        </p:attrNameLst>
                                      </p:cBhvr>
                                      <p:tavLst>
                                        <p:tav tm="0">
                                          <p:val>
                                            <p:fltVal val="0"/>
                                          </p:val>
                                        </p:tav>
                                        <p:tav tm="100000">
                                          <p:val>
                                            <p:strVal val="#ppt_h"/>
                                          </p:val>
                                        </p:tav>
                                      </p:tavLst>
                                    </p:anim>
                                    <p:animEffect transition="in" filter="fade">
                                      <p:cBhvr>
                                        <p:cTn id="26" dur="500"/>
                                        <p:tgtEl>
                                          <p:spTgt spid="8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2"/>
                                        </p:tgtEl>
                                        <p:attrNameLst>
                                          <p:attrName>style.visibility</p:attrName>
                                        </p:attrNameLst>
                                      </p:cBhvr>
                                      <p:to>
                                        <p:strVal val="visible"/>
                                      </p:to>
                                    </p:set>
                                    <p:anim calcmode="lin" valueType="num">
                                      <p:cBhvr>
                                        <p:cTn id="29" dur="500" fill="hold"/>
                                        <p:tgtEl>
                                          <p:spTgt spid="132"/>
                                        </p:tgtEl>
                                        <p:attrNameLst>
                                          <p:attrName>ppt_w</p:attrName>
                                        </p:attrNameLst>
                                      </p:cBhvr>
                                      <p:tavLst>
                                        <p:tav tm="0">
                                          <p:val>
                                            <p:fltVal val="0"/>
                                          </p:val>
                                        </p:tav>
                                        <p:tav tm="100000">
                                          <p:val>
                                            <p:strVal val="#ppt_w"/>
                                          </p:val>
                                        </p:tav>
                                      </p:tavLst>
                                    </p:anim>
                                    <p:anim calcmode="lin" valueType="num">
                                      <p:cBhvr>
                                        <p:cTn id="30" dur="500" fill="hold"/>
                                        <p:tgtEl>
                                          <p:spTgt spid="132"/>
                                        </p:tgtEl>
                                        <p:attrNameLst>
                                          <p:attrName>ppt_h</p:attrName>
                                        </p:attrNameLst>
                                      </p:cBhvr>
                                      <p:tavLst>
                                        <p:tav tm="0">
                                          <p:val>
                                            <p:fltVal val="0"/>
                                          </p:val>
                                        </p:tav>
                                        <p:tav tm="100000">
                                          <p:val>
                                            <p:strVal val="#ppt_h"/>
                                          </p:val>
                                        </p:tav>
                                      </p:tavLst>
                                    </p:anim>
                                    <p:animEffect transition="in" filter="fade">
                                      <p:cBhvr>
                                        <p:cTn id="31" dur="500"/>
                                        <p:tgtEl>
                                          <p:spTgt spid="132"/>
                                        </p:tgtEl>
                                      </p:cBhvr>
                                    </p:animEffect>
                                  </p:childTnLst>
                                </p:cTn>
                              </p:par>
                              <p:par>
                                <p:cTn id="32" presetID="53" presetClass="entr" presetSubtype="16" fill="hold" nodeType="withEffect">
                                  <p:stCondLst>
                                    <p:cond delay="0"/>
                                  </p:stCondLst>
                                  <p:childTnLst>
                                    <p:set>
                                      <p:cBhvr>
                                        <p:cTn id="33" dur="1" fill="hold">
                                          <p:stCondLst>
                                            <p:cond delay="0"/>
                                          </p:stCondLst>
                                        </p:cTn>
                                        <p:tgtEl>
                                          <p:spTgt spid="161"/>
                                        </p:tgtEl>
                                        <p:attrNameLst>
                                          <p:attrName>style.visibility</p:attrName>
                                        </p:attrNameLst>
                                      </p:cBhvr>
                                      <p:to>
                                        <p:strVal val="visible"/>
                                      </p:to>
                                    </p:set>
                                    <p:anim calcmode="lin" valueType="num">
                                      <p:cBhvr>
                                        <p:cTn id="34" dur="500" fill="hold"/>
                                        <p:tgtEl>
                                          <p:spTgt spid="161"/>
                                        </p:tgtEl>
                                        <p:attrNameLst>
                                          <p:attrName>ppt_w</p:attrName>
                                        </p:attrNameLst>
                                      </p:cBhvr>
                                      <p:tavLst>
                                        <p:tav tm="0">
                                          <p:val>
                                            <p:fltVal val="0"/>
                                          </p:val>
                                        </p:tav>
                                        <p:tav tm="100000">
                                          <p:val>
                                            <p:strVal val="#ppt_w"/>
                                          </p:val>
                                        </p:tav>
                                      </p:tavLst>
                                    </p:anim>
                                    <p:anim calcmode="lin" valueType="num">
                                      <p:cBhvr>
                                        <p:cTn id="35" dur="500" fill="hold"/>
                                        <p:tgtEl>
                                          <p:spTgt spid="161"/>
                                        </p:tgtEl>
                                        <p:attrNameLst>
                                          <p:attrName>ppt_h</p:attrName>
                                        </p:attrNameLst>
                                      </p:cBhvr>
                                      <p:tavLst>
                                        <p:tav tm="0">
                                          <p:val>
                                            <p:fltVal val="0"/>
                                          </p:val>
                                        </p:tav>
                                        <p:tav tm="100000">
                                          <p:val>
                                            <p:strVal val="#ppt_h"/>
                                          </p:val>
                                        </p:tav>
                                      </p:tavLst>
                                    </p:anim>
                                    <p:animEffect transition="in" filter="fade">
                                      <p:cBhvr>
                                        <p:cTn id="36" dur="500"/>
                                        <p:tgtEl>
                                          <p:spTgt spid="16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48"/>
                                        </p:tgtEl>
                                        <p:attrNameLst>
                                          <p:attrName>style.visibility</p:attrName>
                                        </p:attrNameLst>
                                      </p:cBhvr>
                                      <p:to>
                                        <p:strVal val="visible"/>
                                      </p:to>
                                    </p:set>
                                    <p:anim calcmode="lin" valueType="num">
                                      <p:cBhvr>
                                        <p:cTn id="41" dur="500" fill="hold"/>
                                        <p:tgtEl>
                                          <p:spTgt spid="148"/>
                                        </p:tgtEl>
                                        <p:attrNameLst>
                                          <p:attrName>ppt_w</p:attrName>
                                        </p:attrNameLst>
                                      </p:cBhvr>
                                      <p:tavLst>
                                        <p:tav tm="0">
                                          <p:val>
                                            <p:fltVal val="0"/>
                                          </p:val>
                                        </p:tav>
                                        <p:tav tm="100000">
                                          <p:val>
                                            <p:strVal val="#ppt_w"/>
                                          </p:val>
                                        </p:tav>
                                      </p:tavLst>
                                    </p:anim>
                                    <p:anim calcmode="lin" valueType="num">
                                      <p:cBhvr>
                                        <p:cTn id="42" dur="500" fill="hold"/>
                                        <p:tgtEl>
                                          <p:spTgt spid="148"/>
                                        </p:tgtEl>
                                        <p:attrNameLst>
                                          <p:attrName>ppt_h</p:attrName>
                                        </p:attrNameLst>
                                      </p:cBhvr>
                                      <p:tavLst>
                                        <p:tav tm="0">
                                          <p:val>
                                            <p:fltVal val="0"/>
                                          </p:val>
                                        </p:tav>
                                        <p:tav tm="100000">
                                          <p:val>
                                            <p:strVal val="#ppt_h"/>
                                          </p:val>
                                        </p:tav>
                                      </p:tavLst>
                                    </p:anim>
                                    <p:animEffect transition="in" filter="fade">
                                      <p:cBhvr>
                                        <p:cTn id="43" dur="500"/>
                                        <p:tgtEl>
                                          <p:spTgt spid="148"/>
                                        </p:tgtEl>
                                      </p:cBhvr>
                                    </p:animEffect>
                                  </p:childTnLst>
                                </p:cTn>
                              </p:par>
                              <p:par>
                                <p:cTn id="44" presetID="53" presetClass="entr" presetSubtype="16"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p:cTn id="46" dur="500" fill="hold"/>
                                        <p:tgtEl>
                                          <p:spTgt spid="61"/>
                                        </p:tgtEl>
                                        <p:attrNameLst>
                                          <p:attrName>ppt_w</p:attrName>
                                        </p:attrNameLst>
                                      </p:cBhvr>
                                      <p:tavLst>
                                        <p:tav tm="0">
                                          <p:val>
                                            <p:fltVal val="0"/>
                                          </p:val>
                                        </p:tav>
                                        <p:tav tm="100000">
                                          <p:val>
                                            <p:strVal val="#ppt_w"/>
                                          </p:val>
                                        </p:tav>
                                      </p:tavLst>
                                    </p:anim>
                                    <p:anim calcmode="lin" valueType="num">
                                      <p:cBhvr>
                                        <p:cTn id="47" dur="500" fill="hold"/>
                                        <p:tgtEl>
                                          <p:spTgt spid="61"/>
                                        </p:tgtEl>
                                        <p:attrNameLst>
                                          <p:attrName>ppt_h</p:attrName>
                                        </p:attrNameLst>
                                      </p:cBhvr>
                                      <p:tavLst>
                                        <p:tav tm="0">
                                          <p:val>
                                            <p:fltVal val="0"/>
                                          </p:val>
                                        </p:tav>
                                        <p:tav tm="100000">
                                          <p:val>
                                            <p:strVal val="#ppt_h"/>
                                          </p:val>
                                        </p:tav>
                                      </p:tavLst>
                                    </p:anim>
                                    <p:animEffect transition="in" filter="fade">
                                      <p:cBhvr>
                                        <p:cTn id="48" dur="500"/>
                                        <p:tgtEl>
                                          <p:spTgt spid="6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12"/>
                                        </p:tgtEl>
                                        <p:attrNameLst>
                                          <p:attrName>style.visibility</p:attrName>
                                        </p:attrNameLst>
                                      </p:cBhvr>
                                      <p:to>
                                        <p:strVal val="visible"/>
                                      </p:to>
                                    </p:set>
                                    <p:anim calcmode="lin" valueType="num">
                                      <p:cBhvr>
                                        <p:cTn id="51" dur="500" fill="hold"/>
                                        <p:tgtEl>
                                          <p:spTgt spid="112"/>
                                        </p:tgtEl>
                                        <p:attrNameLst>
                                          <p:attrName>ppt_w</p:attrName>
                                        </p:attrNameLst>
                                      </p:cBhvr>
                                      <p:tavLst>
                                        <p:tav tm="0">
                                          <p:val>
                                            <p:fltVal val="0"/>
                                          </p:val>
                                        </p:tav>
                                        <p:tav tm="100000">
                                          <p:val>
                                            <p:strVal val="#ppt_w"/>
                                          </p:val>
                                        </p:tav>
                                      </p:tavLst>
                                    </p:anim>
                                    <p:anim calcmode="lin" valueType="num">
                                      <p:cBhvr>
                                        <p:cTn id="52" dur="500" fill="hold"/>
                                        <p:tgtEl>
                                          <p:spTgt spid="112"/>
                                        </p:tgtEl>
                                        <p:attrNameLst>
                                          <p:attrName>ppt_h</p:attrName>
                                        </p:attrNameLst>
                                      </p:cBhvr>
                                      <p:tavLst>
                                        <p:tav tm="0">
                                          <p:val>
                                            <p:fltVal val="0"/>
                                          </p:val>
                                        </p:tav>
                                        <p:tav tm="100000">
                                          <p:val>
                                            <p:strVal val="#ppt_h"/>
                                          </p:val>
                                        </p:tav>
                                      </p:tavLst>
                                    </p:anim>
                                    <p:animEffect transition="in" filter="fade">
                                      <p:cBhvr>
                                        <p:cTn id="53" dur="500"/>
                                        <p:tgtEl>
                                          <p:spTgt spid="11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83"/>
                                        </p:tgtEl>
                                        <p:attrNameLst>
                                          <p:attrName>style.visibility</p:attrName>
                                        </p:attrNameLst>
                                      </p:cBhvr>
                                      <p:to>
                                        <p:strVal val="visible"/>
                                      </p:to>
                                    </p:set>
                                    <p:anim calcmode="lin" valueType="num">
                                      <p:cBhvr>
                                        <p:cTn id="58" dur="500" fill="hold"/>
                                        <p:tgtEl>
                                          <p:spTgt spid="83"/>
                                        </p:tgtEl>
                                        <p:attrNameLst>
                                          <p:attrName>ppt_w</p:attrName>
                                        </p:attrNameLst>
                                      </p:cBhvr>
                                      <p:tavLst>
                                        <p:tav tm="0">
                                          <p:val>
                                            <p:fltVal val="0"/>
                                          </p:val>
                                        </p:tav>
                                        <p:tav tm="100000">
                                          <p:val>
                                            <p:strVal val="#ppt_w"/>
                                          </p:val>
                                        </p:tav>
                                      </p:tavLst>
                                    </p:anim>
                                    <p:anim calcmode="lin" valueType="num">
                                      <p:cBhvr>
                                        <p:cTn id="59" dur="500" fill="hold"/>
                                        <p:tgtEl>
                                          <p:spTgt spid="83"/>
                                        </p:tgtEl>
                                        <p:attrNameLst>
                                          <p:attrName>ppt_h</p:attrName>
                                        </p:attrNameLst>
                                      </p:cBhvr>
                                      <p:tavLst>
                                        <p:tav tm="0">
                                          <p:val>
                                            <p:fltVal val="0"/>
                                          </p:val>
                                        </p:tav>
                                        <p:tav tm="100000">
                                          <p:val>
                                            <p:strVal val="#ppt_h"/>
                                          </p:val>
                                        </p:tav>
                                      </p:tavLst>
                                    </p:anim>
                                    <p:animEffect transition="in" filter="fade">
                                      <p:cBhvr>
                                        <p:cTn id="60" dur="500"/>
                                        <p:tgtEl>
                                          <p:spTgt spid="8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 calcmode="lin" valueType="num">
                                      <p:cBhvr>
                                        <p:cTn id="63" dur="500" fill="hold"/>
                                        <p:tgtEl>
                                          <p:spTgt spid="149"/>
                                        </p:tgtEl>
                                        <p:attrNameLst>
                                          <p:attrName>ppt_w</p:attrName>
                                        </p:attrNameLst>
                                      </p:cBhvr>
                                      <p:tavLst>
                                        <p:tav tm="0">
                                          <p:val>
                                            <p:fltVal val="0"/>
                                          </p:val>
                                        </p:tav>
                                        <p:tav tm="100000">
                                          <p:val>
                                            <p:strVal val="#ppt_w"/>
                                          </p:val>
                                        </p:tav>
                                      </p:tavLst>
                                    </p:anim>
                                    <p:anim calcmode="lin" valueType="num">
                                      <p:cBhvr>
                                        <p:cTn id="64" dur="500" fill="hold"/>
                                        <p:tgtEl>
                                          <p:spTgt spid="149"/>
                                        </p:tgtEl>
                                        <p:attrNameLst>
                                          <p:attrName>ppt_h</p:attrName>
                                        </p:attrNameLst>
                                      </p:cBhvr>
                                      <p:tavLst>
                                        <p:tav tm="0">
                                          <p:val>
                                            <p:fltVal val="0"/>
                                          </p:val>
                                        </p:tav>
                                        <p:tav tm="100000">
                                          <p:val>
                                            <p:strVal val="#ppt_h"/>
                                          </p:val>
                                        </p:tav>
                                      </p:tavLst>
                                    </p:anim>
                                    <p:animEffect transition="in" filter="fade">
                                      <p:cBhvr>
                                        <p:cTn id="65" dur="500"/>
                                        <p:tgtEl>
                                          <p:spTgt spid="149"/>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p:cTn id="68" dur="500" fill="hold"/>
                                        <p:tgtEl>
                                          <p:spTgt spid="39"/>
                                        </p:tgtEl>
                                        <p:attrNameLst>
                                          <p:attrName>ppt_w</p:attrName>
                                        </p:attrNameLst>
                                      </p:cBhvr>
                                      <p:tavLst>
                                        <p:tav tm="0">
                                          <p:val>
                                            <p:fltVal val="0"/>
                                          </p:val>
                                        </p:tav>
                                        <p:tav tm="100000">
                                          <p:val>
                                            <p:strVal val="#ppt_w"/>
                                          </p:val>
                                        </p:tav>
                                      </p:tavLst>
                                    </p:anim>
                                    <p:anim calcmode="lin" valueType="num">
                                      <p:cBhvr>
                                        <p:cTn id="69" dur="500" fill="hold"/>
                                        <p:tgtEl>
                                          <p:spTgt spid="39"/>
                                        </p:tgtEl>
                                        <p:attrNameLst>
                                          <p:attrName>ppt_h</p:attrName>
                                        </p:attrNameLst>
                                      </p:cBhvr>
                                      <p:tavLst>
                                        <p:tav tm="0">
                                          <p:val>
                                            <p:fltVal val="0"/>
                                          </p:val>
                                        </p:tav>
                                        <p:tav tm="100000">
                                          <p:val>
                                            <p:strVal val="#ppt_h"/>
                                          </p:val>
                                        </p:tav>
                                      </p:tavLst>
                                    </p:anim>
                                    <p:animEffect transition="in" filter="fade">
                                      <p:cBhvr>
                                        <p:cTn id="70" dur="500"/>
                                        <p:tgtEl>
                                          <p:spTgt spid="39"/>
                                        </p:tgtEl>
                                      </p:cBhvr>
                                    </p:animEffect>
                                  </p:childTnLst>
                                </p:cTn>
                              </p:par>
                              <p:par>
                                <p:cTn id="71" presetID="53" presetClass="entr" presetSubtype="16"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anim calcmode="lin" valueType="num">
                                      <p:cBhvr>
                                        <p:cTn id="73" dur="500" fill="hold"/>
                                        <p:tgtEl>
                                          <p:spTgt spid="92"/>
                                        </p:tgtEl>
                                        <p:attrNameLst>
                                          <p:attrName>ppt_w</p:attrName>
                                        </p:attrNameLst>
                                      </p:cBhvr>
                                      <p:tavLst>
                                        <p:tav tm="0">
                                          <p:val>
                                            <p:fltVal val="0"/>
                                          </p:val>
                                        </p:tav>
                                        <p:tav tm="100000">
                                          <p:val>
                                            <p:strVal val="#ppt_w"/>
                                          </p:val>
                                        </p:tav>
                                      </p:tavLst>
                                    </p:anim>
                                    <p:anim calcmode="lin" valueType="num">
                                      <p:cBhvr>
                                        <p:cTn id="74" dur="500" fill="hold"/>
                                        <p:tgtEl>
                                          <p:spTgt spid="92"/>
                                        </p:tgtEl>
                                        <p:attrNameLst>
                                          <p:attrName>ppt_h</p:attrName>
                                        </p:attrNameLst>
                                      </p:cBhvr>
                                      <p:tavLst>
                                        <p:tav tm="0">
                                          <p:val>
                                            <p:fltVal val="0"/>
                                          </p:val>
                                        </p:tav>
                                        <p:tav tm="100000">
                                          <p:val>
                                            <p:strVal val="#ppt_h"/>
                                          </p:val>
                                        </p:tav>
                                      </p:tavLst>
                                    </p:anim>
                                    <p:animEffect transition="in" filter="fade">
                                      <p:cBhvr>
                                        <p:cTn id="75" dur="500"/>
                                        <p:tgtEl>
                                          <p:spTgt spid="92"/>
                                        </p:tgtEl>
                                      </p:cBhvr>
                                    </p:animEffect>
                                  </p:childTnLst>
                                </p:cTn>
                              </p:par>
                              <p:par>
                                <p:cTn id="76" presetID="53" presetClass="entr" presetSubtype="16"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 calcmode="lin" valueType="num">
                                      <p:cBhvr>
                                        <p:cTn id="78" dur="500" fill="hold"/>
                                        <p:tgtEl>
                                          <p:spTgt spid="94"/>
                                        </p:tgtEl>
                                        <p:attrNameLst>
                                          <p:attrName>ppt_w</p:attrName>
                                        </p:attrNameLst>
                                      </p:cBhvr>
                                      <p:tavLst>
                                        <p:tav tm="0">
                                          <p:val>
                                            <p:fltVal val="0"/>
                                          </p:val>
                                        </p:tav>
                                        <p:tav tm="100000">
                                          <p:val>
                                            <p:strVal val="#ppt_w"/>
                                          </p:val>
                                        </p:tav>
                                      </p:tavLst>
                                    </p:anim>
                                    <p:anim calcmode="lin" valueType="num">
                                      <p:cBhvr>
                                        <p:cTn id="79" dur="500" fill="hold"/>
                                        <p:tgtEl>
                                          <p:spTgt spid="94"/>
                                        </p:tgtEl>
                                        <p:attrNameLst>
                                          <p:attrName>ppt_h</p:attrName>
                                        </p:attrNameLst>
                                      </p:cBhvr>
                                      <p:tavLst>
                                        <p:tav tm="0">
                                          <p:val>
                                            <p:fltVal val="0"/>
                                          </p:val>
                                        </p:tav>
                                        <p:tav tm="100000">
                                          <p:val>
                                            <p:strVal val="#ppt_h"/>
                                          </p:val>
                                        </p:tav>
                                      </p:tavLst>
                                    </p:anim>
                                    <p:animEffect transition="in" filter="fade">
                                      <p:cBhvr>
                                        <p:cTn id="80" dur="500"/>
                                        <p:tgtEl>
                                          <p:spTgt spid="94"/>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54"/>
                                        </p:tgtEl>
                                        <p:attrNameLst>
                                          <p:attrName>style.visibility</p:attrName>
                                        </p:attrNameLst>
                                      </p:cBhvr>
                                      <p:to>
                                        <p:strVal val="visible"/>
                                      </p:to>
                                    </p:set>
                                    <p:anim calcmode="lin" valueType="num">
                                      <p:cBhvr>
                                        <p:cTn id="83" dur="500" fill="hold"/>
                                        <p:tgtEl>
                                          <p:spTgt spid="154"/>
                                        </p:tgtEl>
                                        <p:attrNameLst>
                                          <p:attrName>ppt_w</p:attrName>
                                        </p:attrNameLst>
                                      </p:cBhvr>
                                      <p:tavLst>
                                        <p:tav tm="0">
                                          <p:val>
                                            <p:fltVal val="0"/>
                                          </p:val>
                                        </p:tav>
                                        <p:tav tm="100000">
                                          <p:val>
                                            <p:strVal val="#ppt_w"/>
                                          </p:val>
                                        </p:tav>
                                      </p:tavLst>
                                    </p:anim>
                                    <p:anim calcmode="lin" valueType="num">
                                      <p:cBhvr>
                                        <p:cTn id="84" dur="500" fill="hold"/>
                                        <p:tgtEl>
                                          <p:spTgt spid="154"/>
                                        </p:tgtEl>
                                        <p:attrNameLst>
                                          <p:attrName>ppt_h</p:attrName>
                                        </p:attrNameLst>
                                      </p:cBhvr>
                                      <p:tavLst>
                                        <p:tav tm="0">
                                          <p:val>
                                            <p:fltVal val="0"/>
                                          </p:val>
                                        </p:tav>
                                        <p:tav tm="100000">
                                          <p:val>
                                            <p:strVal val="#ppt_h"/>
                                          </p:val>
                                        </p:tav>
                                      </p:tavLst>
                                    </p:anim>
                                    <p:animEffect transition="in" filter="fade">
                                      <p:cBhvr>
                                        <p:cTn id="85" dur="500"/>
                                        <p:tgtEl>
                                          <p:spTgt spid="154"/>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 calcmode="lin" valueType="num">
                                      <p:cBhvr>
                                        <p:cTn id="88" dur="500" fill="hold"/>
                                        <p:tgtEl>
                                          <p:spTgt spid="58"/>
                                        </p:tgtEl>
                                        <p:attrNameLst>
                                          <p:attrName>ppt_w</p:attrName>
                                        </p:attrNameLst>
                                      </p:cBhvr>
                                      <p:tavLst>
                                        <p:tav tm="0">
                                          <p:val>
                                            <p:fltVal val="0"/>
                                          </p:val>
                                        </p:tav>
                                        <p:tav tm="100000">
                                          <p:val>
                                            <p:strVal val="#ppt_w"/>
                                          </p:val>
                                        </p:tav>
                                      </p:tavLst>
                                    </p:anim>
                                    <p:anim calcmode="lin" valueType="num">
                                      <p:cBhvr>
                                        <p:cTn id="89" dur="500" fill="hold"/>
                                        <p:tgtEl>
                                          <p:spTgt spid="58"/>
                                        </p:tgtEl>
                                        <p:attrNameLst>
                                          <p:attrName>ppt_h</p:attrName>
                                        </p:attrNameLst>
                                      </p:cBhvr>
                                      <p:tavLst>
                                        <p:tav tm="0">
                                          <p:val>
                                            <p:fltVal val="0"/>
                                          </p:val>
                                        </p:tav>
                                        <p:tav tm="100000">
                                          <p:val>
                                            <p:strVal val="#ppt_h"/>
                                          </p:val>
                                        </p:tav>
                                      </p:tavLst>
                                    </p:anim>
                                    <p:animEffect transition="in" filter="fade">
                                      <p:cBhvr>
                                        <p:cTn id="90" dur="500"/>
                                        <p:tgtEl>
                                          <p:spTgt spid="58"/>
                                        </p:tgtEl>
                                      </p:cBhvr>
                                    </p:animEffect>
                                  </p:childTnLst>
                                </p:cTn>
                              </p:par>
                              <p:par>
                                <p:cTn id="91" presetID="53" presetClass="entr" presetSubtype="16" fill="hold" nodeType="with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p:cTn id="93" dur="500" fill="hold"/>
                                        <p:tgtEl>
                                          <p:spTgt spid="100"/>
                                        </p:tgtEl>
                                        <p:attrNameLst>
                                          <p:attrName>ppt_w</p:attrName>
                                        </p:attrNameLst>
                                      </p:cBhvr>
                                      <p:tavLst>
                                        <p:tav tm="0">
                                          <p:val>
                                            <p:fltVal val="0"/>
                                          </p:val>
                                        </p:tav>
                                        <p:tav tm="100000">
                                          <p:val>
                                            <p:strVal val="#ppt_w"/>
                                          </p:val>
                                        </p:tav>
                                      </p:tavLst>
                                    </p:anim>
                                    <p:anim calcmode="lin" valueType="num">
                                      <p:cBhvr>
                                        <p:cTn id="94" dur="500" fill="hold"/>
                                        <p:tgtEl>
                                          <p:spTgt spid="100"/>
                                        </p:tgtEl>
                                        <p:attrNameLst>
                                          <p:attrName>ppt_h</p:attrName>
                                        </p:attrNameLst>
                                      </p:cBhvr>
                                      <p:tavLst>
                                        <p:tav tm="0">
                                          <p:val>
                                            <p:fltVal val="0"/>
                                          </p:val>
                                        </p:tav>
                                        <p:tav tm="100000">
                                          <p:val>
                                            <p:strVal val="#ppt_h"/>
                                          </p:val>
                                        </p:tav>
                                      </p:tavLst>
                                    </p:anim>
                                    <p:animEffect transition="in" filter="fade">
                                      <p:cBhvr>
                                        <p:cTn id="95" dur="500"/>
                                        <p:tgtEl>
                                          <p:spTgt spid="100"/>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nodeType="clickEffect">
                                  <p:stCondLst>
                                    <p:cond delay="0"/>
                                  </p:stCondLst>
                                  <p:childTnLst>
                                    <p:set>
                                      <p:cBhvr>
                                        <p:cTn id="99" dur="1" fill="hold">
                                          <p:stCondLst>
                                            <p:cond delay="0"/>
                                          </p:stCondLst>
                                        </p:cTn>
                                        <p:tgtEl>
                                          <p:spTgt spid="105"/>
                                        </p:tgtEl>
                                        <p:attrNameLst>
                                          <p:attrName>style.visibility</p:attrName>
                                        </p:attrNameLst>
                                      </p:cBhvr>
                                      <p:to>
                                        <p:strVal val="visible"/>
                                      </p:to>
                                    </p:set>
                                    <p:anim calcmode="lin" valueType="num">
                                      <p:cBhvr>
                                        <p:cTn id="100" dur="500" fill="hold"/>
                                        <p:tgtEl>
                                          <p:spTgt spid="105"/>
                                        </p:tgtEl>
                                        <p:attrNameLst>
                                          <p:attrName>ppt_w</p:attrName>
                                        </p:attrNameLst>
                                      </p:cBhvr>
                                      <p:tavLst>
                                        <p:tav tm="0">
                                          <p:val>
                                            <p:fltVal val="0"/>
                                          </p:val>
                                        </p:tav>
                                        <p:tav tm="100000">
                                          <p:val>
                                            <p:strVal val="#ppt_w"/>
                                          </p:val>
                                        </p:tav>
                                      </p:tavLst>
                                    </p:anim>
                                    <p:anim calcmode="lin" valueType="num">
                                      <p:cBhvr>
                                        <p:cTn id="101" dur="500" fill="hold"/>
                                        <p:tgtEl>
                                          <p:spTgt spid="105"/>
                                        </p:tgtEl>
                                        <p:attrNameLst>
                                          <p:attrName>ppt_h</p:attrName>
                                        </p:attrNameLst>
                                      </p:cBhvr>
                                      <p:tavLst>
                                        <p:tav tm="0">
                                          <p:val>
                                            <p:fltVal val="0"/>
                                          </p:val>
                                        </p:tav>
                                        <p:tav tm="100000">
                                          <p:val>
                                            <p:strVal val="#ppt_h"/>
                                          </p:val>
                                        </p:tav>
                                      </p:tavLst>
                                    </p:anim>
                                    <p:animEffect transition="in" filter="fade">
                                      <p:cBhvr>
                                        <p:cTn id="102" dur="500"/>
                                        <p:tgtEl>
                                          <p:spTgt spid="105"/>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50"/>
                                        </p:tgtEl>
                                        <p:attrNameLst>
                                          <p:attrName>style.visibility</p:attrName>
                                        </p:attrNameLst>
                                      </p:cBhvr>
                                      <p:to>
                                        <p:strVal val="visible"/>
                                      </p:to>
                                    </p:set>
                                    <p:anim calcmode="lin" valueType="num">
                                      <p:cBhvr>
                                        <p:cTn id="105" dur="500" fill="hold"/>
                                        <p:tgtEl>
                                          <p:spTgt spid="150"/>
                                        </p:tgtEl>
                                        <p:attrNameLst>
                                          <p:attrName>ppt_w</p:attrName>
                                        </p:attrNameLst>
                                      </p:cBhvr>
                                      <p:tavLst>
                                        <p:tav tm="0">
                                          <p:val>
                                            <p:fltVal val="0"/>
                                          </p:val>
                                        </p:tav>
                                        <p:tav tm="100000">
                                          <p:val>
                                            <p:strVal val="#ppt_w"/>
                                          </p:val>
                                        </p:tav>
                                      </p:tavLst>
                                    </p:anim>
                                    <p:anim calcmode="lin" valueType="num">
                                      <p:cBhvr>
                                        <p:cTn id="106" dur="500" fill="hold"/>
                                        <p:tgtEl>
                                          <p:spTgt spid="150"/>
                                        </p:tgtEl>
                                        <p:attrNameLst>
                                          <p:attrName>ppt_h</p:attrName>
                                        </p:attrNameLst>
                                      </p:cBhvr>
                                      <p:tavLst>
                                        <p:tav tm="0">
                                          <p:val>
                                            <p:fltVal val="0"/>
                                          </p:val>
                                        </p:tav>
                                        <p:tav tm="100000">
                                          <p:val>
                                            <p:strVal val="#ppt_h"/>
                                          </p:val>
                                        </p:tav>
                                      </p:tavLst>
                                    </p:anim>
                                    <p:animEffect transition="in" filter="fade">
                                      <p:cBhvr>
                                        <p:cTn id="107" dur="500"/>
                                        <p:tgtEl>
                                          <p:spTgt spid="150"/>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57"/>
                                        </p:tgtEl>
                                        <p:attrNameLst>
                                          <p:attrName>style.visibility</p:attrName>
                                        </p:attrNameLst>
                                      </p:cBhvr>
                                      <p:to>
                                        <p:strVal val="visible"/>
                                      </p:to>
                                    </p:set>
                                    <p:anim calcmode="lin" valueType="num">
                                      <p:cBhvr>
                                        <p:cTn id="110" dur="500" fill="hold"/>
                                        <p:tgtEl>
                                          <p:spTgt spid="57"/>
                                        </p:tgtEl>
                                        <p:attrNameLst>
                                          <p:attrName>ppt_w</p:attrName>
                                        </p:attrNameLst>
                                      </p:cBhvr>
                                      <p:tavLst>
                                        <p:tav tm="0">
                                          <p:val>
                                            <p:fltVal val="0"/>
                                          </p:val>
                                        </p:tav>
                                        <p:tav tm="100000">
                                          <p:val>
                                            <p:strVal val="#ppt_w"/>
                                          </p:val>
                                        </p:tav>
                                      </p:tavLst>
                                    </p:anim>
                                    <p:anim calcmode="lin" valueType="num">
                                      <p:cBhvr>
                                        <p:cTn id="111" dur="500" fill="hold"/>
                                        <p:tgtEl>
                                          <p:spTgt spid="57"/>
                                        </p:tgtEl>
                                        <p:attrNameLst>
                                          <p:attrName>ppt_h</p:attrName>
                                        </p:attrNameLst>
                                      </p:cBhvr>
                                      <p:tavLst>
                                        <p:tav tm="0">
                                          <p:val>
                                            <p:fltVal val="0"/>
                                          </p:val>
                                        </p:tav>
                                        <p:tav tm="100000">
                                          <p:val>
                                            <p:strVal val="#ppt_h"/>
                                          </p:val>
                                        </p:tav>
                                      </p:tavLst>
                                    </p:anim>
                                    <p:animEffect transition="in" filter="fade">
                                      <p:cBhvr>
                                        <p:cTn id="112" dur="500"/>
                                        <p:tgtEl>
                                          <p:spTgt spid="57"/>
                                        </p:tgtEl>
                                      </p:cBhvr>
                                    </p:animEffect>
                                  </p:childTnLst>
                                </p:cTn>
                              </p:par>
                              <p:par>
                                <p:cTn id="113" presetID="53" presetClass="entr" presetSubtype="16" fill="hold" nodeType="with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p:cTn id="115" dur="500" fill="hold"/>
                                        <p:tgtEl>
                                          <p:spTgt spid="104"/>
                                        </p:tgtEl>
                                        <p:attrNameLst>
                                          <p:attrName>ppt_w</p:attrName>
                                        </p:attrNameLst>
                                      </p:cBhvr>
                                      <p:tavLst>
                                        <p:tav tm="0">
                                          <p:val>
                                            <p:fltVal val="0"/>
                                          </p:val>
                                        </p:tav>
                                        <p:tav tm="100000">
                                          <p:val>
                                            <p:strVal val="#ppt_w"/>
                                          </p:val>
                                        </p:tav>
                                      </p:tavLst>
                                    </p:anim>
                                    <p:anim calcmode="lin" valueType="num">
                                      <p:cBhvr>
                                        <p:cTn id="116" dur="500" fill="hold"/>
                                        <p:tgtEl>
                                          <p:spTgt spid="104"/>
                                        </p:tgtEl>
                                        <p:attrNameLst>
                                          <p:attrName>ppt_h</p:attrName>
                                        </p:attrNameLst>
                                      </p:cBhvr>
                                      <p:tavLst>
                                        <p:tav tm="0">
                                          <p:val>
                                            <p:fltVal val="0"/>
                                          </p:val>
                                        </p:tav>
                                        <p:tav tm="100000">
                                          <p:val>
                                            <p:strVal val="#ppt_h"/>
                                          </p:val>
                                        </p:tav>
                                      </p:tavLst>
                                    </p:anim>
                                    <p:animEffect transition="in" filter="fade">
                                      <p:cBhvr>
                                        <p:cTn id="117" dur="500"/>
                                        <p:tgtEl>
                                          <p:spTgt spid="104"/>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141"/>
                                        </p:tgtEl>
                                        <p:attrNameLst>
                                          <p:attrName>style.visibility</p:attrName>
                                        </p:attrNameLst>
                                      </p:cBhvr>
                                      <p:to>
                                        <p:strVal val="visible"/>
                                      </p:to>
                                    </p:set>
                                    <p:anim calcmode="lin" valueType="num">
                                      <p:cBhvr>
                                        <p:cTn id="122" dur="500" fill="hold"/>
                                        <p:tgtEl>
                                          <p:spTgt spid="141"/>
                                        </p:tgtEl>
                                        <p:attrNameLst>
                                          <p:attrName>ppt_w</p:attrName>
                                        </p:attrNameLst>
                                      </p:cBhvr>
                                      <p:tavLst>
                                        <p:tav tm="0">
                                          <p:val>
                                            <p:fltVal val="0"/>
                                          </p:val>
                                        </p:tav>
                                        <p:tav tm="100000">
                                          <p:val>
                                            <p:strVal val="#ppt_w"/>
                                          </p:val>
                                        </p:tav>
                                      </p:tavLst>
                                    </p:anim>
                                    <p:anim calcmode="lin" valueType="num">
                                      <p:cBhvr>
                                        <p:cTn id="123" dur="500" fill="hold"/>
                                        <p:tgtEl>
                                          <p:spTgt spid="141"/>
                                        </p:tgtEl>
                                        <p:attrNameLst>
                                          <p:attrName>ppt_h</p:attrName>
                                        </p:attrNameLst>
                                      </p:cBhvr>
                                      <p:tavLst>
                                        <p:tav tm="0">
                                          <p:val>
                                            <p:fltVal val="0"/>
                                          </p:val>
                                        </p:tav>
                                        <p:tav tm="100000">
                                          <p:val>
                                            <p:strVal val="#ppt_h"/>
                                          </p:val>
                                        </p:tav>
                                      </p:tavLst>
                                    </p:anim>
                                    <p:animEffect transition="in" filter="fade">
                                      <p:cBhvr>
                                        <p:cTn id="124" dur="500"/>
                                        <p:tgtEl>
                                          <p:spTgt spid="141"/>
                                        </p:tgtEl>
                                      </p:cBhvr>
                                    </p:animEffect>
                                  </p:childTnLst>
                                </p:cTn>
                              </p:par>
                              <p:par>
                                <p:cTn id="125" presetID="53" presetClass="entr" presetSubtype="16" fill="hold" nodeType="withEffect">
                                  <p:stCondLst>
                                    <p:cond delay="0"/>
                                  </p:stCondLst>
                                  <p:childTnLst>
                                    <p:set>
                                      <p:cBhvr>
                                        <p:cTn id="126" dur="1" fill="hold">
                                          <p:stCondLst>
                                            <p:cond delay="0"/>
                                          </p:stCondLst>
                                        </p:cTn>
                                        <p:tgtEl>
                                          <p:spTgt spid="143"/>
                                        </p:tgtEl>
                                        <p:attrNameLst>
                                          <p:attrName>style.visibility</p:attrName>
                                        </p:attrNameLst>
                                      </p:cBhvr>
                                      <p:to>
                                        <p:strVal val="visible"/>
                                      </p:to>
                                    </p:set>
                                    <p:anim calcmode="lin" valueType="num">
                                      <p:cBhvr>
                                        <p:cTn id="127" dur="500" fill="hold"/>
                                        <p:tgtEl>
                                          <p:spTgt spid="143"/>
                                        </p:tgtEl>
                                        <p:attrNameLst>
                                          <p:attrName>ppt_w</p:attrName>
                                        </p:attrNameLst>
                                      </p:cBhvr>
                                      <p:tavLst>
                                        <p:tav tm="0">
                                          <p:val>
                                            <p:fltVal val="0"/>
                                          </p:val>
                                        </p:tav>
                                        <p:tav tm="100000">
                                          <p:val>
                                            <p:strVal val="#ppt_w"/>
                                          </p:val>
                                        </p:tav>
                                      </p:tavLst>
                                    </p:anim>
                                    <p:anim calcmode="lin" valueType="num">
                                      <p:cBhvr>
                                        <p:cTn id="128" dur="500" fill="hold"/>
                                        <p:tgtEl>
                                          <p:spTgt spid="143"/>
                                        </p:tgtEl>
                                        <p:attrNameLst>
                                          <p:attrName>ppt_h</p:attrName>
                                        </p:attrNameLst>
                                      </p:cBhvr>
                                      <p:tavLst>
                                        <p:tav tm="0">
                                          <p:val>
                                            <p:fltVal val="0"/>
                                          </p:val>
                                        </p:tav>
                                        <p:tav tm="100000">
                                          <p:val>
                                            <p:strVal val="#ppt_h"/>
                                          </p:val>
                                        </p:tav>
                                      </p:tavLst>
                                    </p:anim>
                                    <p:animEffect transition="in" filter="fade">
                                      <p:cBhvr>
                                        <p:cTn id="129" dur="500"/>
                                        <p:tgtEl>
                                          <p:spTgt spid="143"/>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16"/>
                                        </p:tgtEl>
                                        <p:attrNameLst>
                                          <p:attrName>style.visibility</p:attrName>
                                        </p:attrNameLst>
                                      </p:cBhvr>
                                      <p:to>
                                        <p:strVal val="visible"/>
                                      </p:to>
                                    </p:set>
                                    <p:anim calcmode="lin" valueType="num">
                                      <p:cBhvr>
                                        <p:cTn id="132" dur="500" fill="hold"/>
                                        <p:tgtEl>
                                          <p:spTgt spid="116"/>
                                        </p:tgtEl>
                                        <p:attrNameLst>
                                          <p:attrName>ppt_w</p:attrName>
                                        </p:attrNameLst>
                                      </p:cBhvr>
                                      <p:tavLst>
                                        <p:tav tm="0">
                                          <p:val>
                                            <p:fltVal val="0"/>
                                          </p:val>
                                        </p:tav>
                                        <p:tav tm="100000">
                                          <p:val>
                                            <p:strVal val="#ppt_w"/>
                                          </p:val>
                                        </p:tav>
                                      </p:tavLst>
                                    </p:anim>
                                    <p:anim calcmode="lin" valueType="num">
                                      <p:cBhvr>
                                        <p:cTn id="133" dur="500" fill="hold"/>
                                        <p:tgtEl>
                                          <p:spTgt spid="116"/>
                                        </p:tgtEl>
                                        <p:attrNameLst>
                                          <p:attrName>ppt_h</p:attrName>
                                        </p:attrNameLst>
                                      </p:cBhvr>
                                      <p:tavLst>
                                        <p:tav tm="0">
                                          <p:val>
                                            <p:fltVal val="0"/>
                                          </p:val>
                                        </p:tav>
                                        <p:tav tm="100000">
                                          <p:val>
                                            <p:strVal val="#ppt_h"/>
                                          </p:val>
                                        </p:tav>
                                      </p:tavLst>
                                    </p:anim>
                                    <p:animEffect transition="in" filter="fade">
                                      <p:cBhvr>
                                        <p:cTn id="134" dur="500"/>
                                        <p:tgtEl>
                                          <p:spTgt spid="116"/>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13"/>
                                        </p:tgtEl>
                                        <p:attrNameLst>
                                          <p:attrName>style.visibility</p:attrName>
                                        </p:attrNameLst>
                                      </p:cBhvr>
                                      <p:to>
                                        <p:strVal val="visible"/>
                                      </p:to>
                                    </p:set>
                                    <p:anim calcmode="lin" valueType="num">
                                      <p:cBhvr>
                                        <p:cTn id="137" dur="500" fill="hold"/>
                                        <p:tgtEl>
                                          <p:spTgt spid="113"/>
                                        </p:tgtEl>
                                        <p:attrNameLst>
                                          <p:attrName>ppt_w</p:attrName>
                                        </p:attrNameLst>
                                      </p:cBhvr>
                                      <p:tavLst>
                                        <p:tav tm="0">
                                          <p:val>
                                            <p:fltVal val="0"/>
                                          </p:val>
                                        </p:tav>
                                        <p:tav tm="100000">
                                          <p:val>
                                            <p:strVal val="#ppt_w"/>
                                          </p:val>
                                        </p:tav>
                                      </p:tavLst>
                                    </p:anim>
                                    <p:anim calcmode="lin" valueType="num">
                                      <p:cBhvr>
                                        <p:cTn id="138" dur="500" fill="hold"/>
                                        <p:tgtEl>
                                          <p:spTgt spid="113"/>
                                        </p:tgtEl>
                                        <p:attrNameLst>
                                          <p:attrName>ppt_h</p:attrName>
                                        </p:attrNameLst>
                                      </p:cBhvr>
                                      <p:tavLst>
                                        <p:tav tm="0">
                                          <p:val>
                                            <p:fltVal val="0"/>
                                          </p:val>
                                        </p:tav>
                                        <p:tav tm="100000">
                                          <p:val>
                                            <p:strVal val="#ppt_h"/>
                                          </p:val>
                                        </p:tav>
                                      </p:tavLst>
                                    </p:anim>
                                    <p:animEffect transition="in" filter="fade">
                                      <p:cBhvr>
                                        <p:cTn id="139" dur="500"/>
                                        <p:tgtEl>
                                          <p:spTgt spid="113"/>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55"/>
                                        </p:tgtEl>
                                        <p:attrNameLst>
                                          <p:attrName>style.visibility</p:attrName>
                                        </p:attrNameLst>
                                      </p:cBhvr>
                                      <p:to>
                                        <p:strVal val="visible"/>
                                      </p:to>
                                    </p:set>
                                    <p:anim calcmode="lin" valueType="num">
                                      <p:cBhvr>
                                        <p:cTn id="142" dur="500" fill="hold"/>
                                        <p:tgtEl>
                                          <p:spTgt spid="155"/>
                                        </p:tgtEl>
                                        <p:attrNameLst>
                                          <p:attrName>ppt_w</p:attrName>
                                        </p:attrNameLst>
                                      </p:cBhvr>
                                      <p:tavLst>
                                        <p:tav tm="0">
                                          <p:val>
                                            <p:fltVal val="0"/>
                                          </p:val>
                                        </p:tav>
                                        <p:tav tm="100000">
                                          <p:val>
                                            <p:strVal val="#ppt_w"/>
                                          </p:val>
                                        </p:tav>
                                      </p:tavLst>
                                    </p:anim>
                                    <p:anim calcmode="lin" valueType="num">
                                      <p:cBhvr>
                                        <p:cTn id="143" dur="500" fill="hold"/>
                                        <p:tgtEl>
                                          <p:spTgt spid="155"/>
                                        </p:tgtEl>
                                        <p:attrNameLst>
                                          <p:attrName>ppt_h</p:attrName>
                                        </p:attrNameLst>
                                      </p:cBhvr>
                                      <p:tavLst>
                                        <p:tav tm="0">
                                          <p:val>
                                            <p:fltVal val="0"/>
                                          </p:val>
                                        </p:tav>
                                        <p:tav tm="100000">
                                          <p:val>
                                            <p:strVal val="#ppt_h"/>
                                          </p:val>
                                        </p:tav>
                                      </p:tavLst>
                                    </p:anim>
                                    <p:animEffect transition="in" filter="fade">
                                      <p:cBhvr>
                                        <p:cTn id="144" dur="500"/>
                                        <p:tgtEl>
                                          <p:spTgt spid="155"/>
                                        </p:tgtEl>
                                      </p:cBhvr>
                                    </p:animEffect>
                                  </p:childTnLst>
                                </p:cTn>
                              </p:par>
                              <p:par>
                                <p:cTn id="145" presetID="53" presetClass="entr" presetSubtype="16" fill="hold" nodeType="withEffect">
                                  <p:stCondLst>
                                    <p:cond delay="0"/>
                                  </p:stCondLst>
                                  <p:childTnLst>
                                    <p:set>
                                      <p:cBhvr>
                                        <p:cTn id="146" dur="1" fill="hold">
                                          <p:stCondLst>
                                            <p:cond delay="0"/>
                                          </p:stCondLst>
                                        </p:cTn>
                                        <p:tgtEl>
                                          <p:spTgt spid="122"/>
                                        </p:tgtEl>
                                        <p:attrNameLst>
                                          <p:attrName>style.visibility</p:attrName>
                                        </p:attrNameLst>
                                      </p:cBhvr>
                                      <p:to>
                                        <p:strVal val="visible"/>
                                      </p:to>
                                    </p:set>
                                    <p:anim calcmode="lin" valueType="num">
                                      <p:cBhvr>
                                        <p:cTn id="147" dur="500" fill="hold"/>
                                        <p:tgtEl>
                                          <p:spTgt spid="122"/>
                                        </p:tgtEl>
                                        <p:attrNameLst>
                                          <p:attrName>ppt_w</p:attrName>
                                        </p:attrNameLst>
                                      </p:cBhvr>
                                      <p:tavLst>
                                        <p:tav tm="0">
                                          <p:val>
                                            <p:fltVal val="0"/>
                                          </p:val>
                                        </p:tav>
                                        <p:tav tm="100000">
                                          <p:val>
                                            <p:strVal val="#ppt_w"/>
                                          </p:val>
                                        </p:tav>
                                      </p:tavLst>
                                    </p:anim>
                                    <p:anim calcmode="lin" valueType="num">
                                      <p:cBhvr>
                                        <p:cTn id="148" dur="500" fill="hold"/>
                                        <p:tgtEl>
                                          <p:spTgt spid="122"/>
                                        </p:tgtEl>
                                        <p:attrNameLst>
                                          <p:attrName>ppt_h</p:attrName>
                                        </p:attrNameLst>
                                      </p:cBhvr>
                                      <p:tavLst>
                                        <p:tav tm="0">
                                          <p:val>
                                            <p:fltVal val="0"/>
                                          </p:val>
                                        </p:tav>
                                        <p:tav tm="100000">
                                          <p:val>
                                            <p:strVal val="#ppt_h"/>
                                          </p:val>
                                        </p:tav>
                                      </p:tavLst>
                                    </p:anim>
                                    <p:animEffect transition="in" filter="fade">
                                      <p:cBhvr>
                                        <p:cTn id="149" dur="500"/>
                                        <p:tgtEl>
                                          <p:spTgt spid="122"/>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16" fill="hold" nodeType="withEffect">
                                  <p:stCondLst>
                                    <p:cond delay="0"/>
                                  </p:stCondLst>
                                  <p:childTnLst>
                                    <p:set>
                                      <p:cBhvr>
                                        <p:cTn id="156" dur="1" fill="hold">
                                          <p:stCondLst>
                                            <p:cond delay="0"/>
                                          </p:stCondLst>
                                        </p:cTn>
                                        <p:tgtEl>
                                          <p:spTgt spid="118"/>
                                        </p:tgtEl>
                                        <p:attrNameLst>
                                          <p:attrName>style.visibility</p:attrName>
                                        </p:attrNameLst>
                                      </p:cBhvr>
                                      <p:to>
                                        <p:strVal val="visible"/>
                                      </p:to>
                                    </p:set>
                                    <p:anim calcmode="lin" valueType="num">
                                      <p:cBhvr>
                                        <p:cTn id="157" dur="500" fill="hold"/>
                                        <p:tgtEl>
                                          <p:spTgt spid="118"/>
                                        </p:tgtEl>
                                        <p:attrNameLst>
                                          <p:attrName>ppt_w</p:attrName>
                                        </p:attrNameLst>
                                      </p:cBhvr>
                                      <p:tavLst>
                                        <p:tav tm="0">
                                          <p:val>
                                            <p:fltVal val="0"/>
                                          </p:val>
                                        </p:tav>
                                        <p:tav tm="100000">
                                          <p:val>
                                            <p:strVal val="#ppt_w"/>
                                          </p:val>
                                        </p:tav>
                                      </p:tavLst>
                                    </p:anim>
                                    <p:anim calcmode="lin" valueType="num">
                                      <p:cBhvr>
                                        <p:cTn id="158" dur="500" fill="hold"/>
                                        <p:tgtEl>
                                          <p:spTgt spid="118"/>
                                        </p:tgtEl>
                                        <p:attrNameLst>
                                          <p:attrName>ppt_h</p:attrName>
                                        </p:attrNameLst>
                                      </p:cBhvr>
                                      <p:tavLst>
                                        <p:tav tm="0">
                                          <p:val>
                                            <p:fltVal val="0"/>
                                          </p:val>
                                        </p:tav>
                                        <p:tav tm="100000">
                                          <p:val>
                                            <p:strVal val="#ppt_h"/>
                                          </p:val>
                                        </p:tav>
                                      </p:tavLst>
                                    </p:anim>
                                    <p:animEffect transition="in" filter="fade">
                                      <p:cBhvr>
                                        <p:cTn id="159" dur="500"/>
                                        <p:tgtEl>
                                          <p:spTgt spid="118"/>
                                        </p:tgtEl>
                                      </p:cBhvr>
                                    </p:animEffect>
                                  </p:childTnLst>
                                </p:cTn>
                              </p:par>
                            </p:childTnLst>
                          </p:cTn>
                        </p:par>
                      </p:childTnLst>
                    </p:cTn>
                  </p:par>
                  <p:par>
                    <p:cTn id="160" fill="hold">
                      <p:stCondLst>
                        <p:cond delay="indefinite"/>
                      </p:stCondLst>
                      <p:childTnLst>
                        <p:par>
                          <p:cTn id="161" fill="hold">
                            <p:stCondLst>
                              <p:cond delay="0"/>
                            </p:stCondLst>
                            <p:childTnLst>
                              <p:par>
                                <p:cTn id="162" presetID="2" presetClass="entr" presetSubtype="2" fill="hold" grpId="0" nodeType="clickEffect">
                                  <p:stCondLst>
                                    <p:cond delay="0"/>
                                  </p:stCondLst>
                                  <p:childTnLst>
                                    <p:set>
                                      <p:cBhvr>
                                        <p:cTn id="163" dur="1" fill="hold">
                                          <p:stCondLst>
                                            <p:cond delay="0"/>
                                          </p:stCondLst>
                                        </p:cTn>
                                        <p:tgtEl>
                                          <p:spTgt spid="140"/>
                                        </p:tgtEl>
                                        <p:attrNameLst>
                                          <p:attrName>style.visibility</p:attrName>
                                        </p:attrNameLst>
                                      </p:cBhvr>
                                      <p:to>
                                        <p:strVal val="visible"/>
                                      </p:to>
                                    </p:set>
                                    <p:anim calcmode="lin" valueType="num">
                                      <p:cBhvr additive="base">
                                        <p:cTn id="164" dur="500" fill="hold"/>
                                        <p:tgtEl>
                                          <p:spTgt spid="140"/>
                                        </p:tgtEl>
                                        <p:attrNameLst>
                                          <p:attrName>ppt_x</p:attrName>
                                        </p:attrNameLst>
                                      </p:cBhvr>
                                      <p:tavLst>
                                        <p:tav tm="0">
                                          <p:val>
                                            <p:strVal val="1+#ppt_w/2"/>
                                          </p:val>
                                        </p:tav>
                                        <p:tav tm="100000">
                                          <p:val>
                                            <p:strVal val="#ppt_x"/>
                                          </p:val>
                                        </p:tav>
                                      </p:tavLst>
                                    </p:anim>
                                    <p:anim calcmode="lin" valueType="num">
                                      <p:cBhvr additive="base">
                                        <p:cTn id="165" dur="5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50"/>
                                        </p:tgtEl>
                                        <p:attrNameLst>
                                          <p:attrName>style.visibility</p:attrName>
                                        </p:attrNameLst>
                                      </p:cBhvr>
                                      <p:to>
                                        <p:strVal val="visible"/>
                                      </p:to>
                                    </p:set>
                                    <p:anim calcmode="lin" valueType="num">
                                      <p:cBhvr additive="base">
                                        <p:cTn id="170" dur="500" fill="hold"/>
                                        <p:tgtEl>
                                          <p:spTgt spid="50"/>
                                        </p:tgtEl>
                                        <p:attrNameLst>
                                          <p:attrName>ppt_x</p:attrName>
                                        </p:attrNameLst>
                                      </p:cBhvr>
                                      <p:tavLst>
                                        <p:tav tm="0">
                                          <p:val>
                                            <p:strVal val="#ppt_x"/>
                                          </p:val>
                                        </p:tav>
                                        <p:tav tm="100000">
                                          <p:val>
                                            <p:strVal val="#ppt_x"/>
                                          </p:val>
                                        </p:tav>
                                      </p:tavLst>
                                    </p:anim>
                                    <p:anim calcmode="lin" valueType="num">
                                      <p:cBhvr additive="base">
                                        <p:cTn id="171"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50" grpId="0"/>
      <p:bldP spid="57" grpId="0" animBg="1"/>
      <p:bldP spid="58" grpId="0" animBg="1"/>
      <p:bldP spid="88" grpId="0" animBg="1"/>
      <p:bldP spid="112" grpId="0"/>
      <p:bldP spid="113" grpId="0" animBg="1"/>
      <p:bldP spid="116" grpId="0"/>
      <p:bldP spid="132" grpId="0" animBg="1"/>
      <p:bldP spid="140" grpId="0" animBg="1"/>
      <p:bldP spid="145" grpId="0" animBg="1"/>
      <p:bldP spid="148" grpId="0" animBg="1"/>
      <p:bldP spid="149" grpId="0" animBg="1"/>
      <p:bldP spid="150" grpId="0" animBg="1"/>
      <p:bldP spid="154" grpId="0" animBg="1"/>
      <p:bldP spid="1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897F4D8-C42E-44D3-B20F-0303EEA648FF}"/>
              </a:ext>
            </a:extLst>
          </p:cNvPr>
          <p:cNvSpPr/>
          <p:nvPr/>
        </p:nvSpPr>
        <p:spPr>
          <a:xfrm>
            <a:off x="690880" y="2488576"/>
            <a:ext cx="4357697" cy="2303058"/>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u="sng" dirty="0">
                <a:solidFill>
                  <a:srgbClr val="0070C0"/>
                </a:solidFill>
              </a:rPr>
              <a:t>Gazelle Test Management Platform</a:t>
            </a:r>
          </a:p>
        </p:txBody>
      </p:sp>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35</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919247"/>
            <a:ext cx="11353799" cy="523220"/>
          </a:xfrm>
          <a:prstGeom prst="rect">
            <a:avLst/>
          </a:prstGeom>
          <a:noFill/>
        </p:spPr>
        <p:txBody>
          <a:bodyPr wrap="square" rtlCol="0">
            <a:spAutoFit/>
          </a:bodyPr>
          <a:lstStyle/>
          <a:p>
            <a:r>
              <a:rPr lang="en-US" sz="2800" b="1" dirty="0">
                <a:solidFill>
                  <a:srgbClr val="0070C0"/>
                </a:solidFill>
              </a:rPr>
              <a:t>Consider the following … “to Conformity Assessment”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26CFD04-BEDD-4375-A058-03AC04C82069}"/>
                  </a:ext>
                </a:extLst>
              </p14:cNvPr>
              <p14:cNvContentPartPr/>
              <p14:nvPr/>
            </p14:nvContentPartPr>
            <p14:xfrm>
              <a:off x="4757235" y="2999730"/>
              <a:ext cx="2160" cy="3240"/>
            </p14:xfrm>
          </p:contentPart>
        </mc:Choice>
        <mc:Fallback xmlns="">
          <p:pic>
            <p:nvPicPr>
              <p:cNvPr id="4" name="Ink 3">
                <a:extLst>
                  <a:ext uri="{FF2B5EF4-FFF2-40B4-BE49-F238E27FC236}">
                    <a16:creationId xmlns:a16="http://schemas.microsoft.com/office/drawing/2014/main" id="{926CFD04-BEDD-4375-A058-03AC04C82069}"/>
                  </a:ext>
                </a:extLst>
              </p:cNvPr>
              <p:cNvPicPr/>
              <p:nvPr/>
            </p:nvPicPr>
            <p:blipFill>
              <a:blip r:embed="rId3"/>
              <a:stretch>
                <a:fillRect/>
              </a:stretch>
            </p:blipFill>
            <p:spPr>
              <a:xfrm>
                <a:off x="4748235" y="2991090"/>
                <a:ext cx="19800" cy="20880"/>
              </a:xfrm>
              <a:prstGeom prst="rect">
                <a:avLst/>
              </a:prstGeom>
            </p:spPr>
          </p:pic>
        </mc:Fallback>
      </mc:AlternateContent>
      <p:sp>
        <p:nvSpPr>
          <p:cNvPr id="40" name="Rectangle 39">
            <a:extLst>
              <a:ext uri="{FF2B5EF4-FFF2-40B4-BE49-F238E27FC236}">
                <a16:creationId xmlns:a16="http://schemas.microsoft.com/office/drawing/2014/main" id="{9EA3E8C4-BB38-4559-9D39-0B2E1B7451EB}"/>
              </a:ext>
            </a:extLst>
          </p:cNvPr>
          <p:cNvSpPr/>
          <p:nvPr/>
        </p:nvSpPr>
        <p:spPr>
          <a:xfrm>
            <a:off x="1094818" y="2921425"/>
            <a:ext cx="3805240" cy="1326527"/>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u="sng" dirty="0">
                <a:solidFill>
                  <a:srgbClr val="0070C0"/>
                </a:solidFill>
              </a:rPr>
              <a:t>Profile Test Script(s)</a:t>
            </a:r>
          </a:p>
        </p:txBody>
      </p:sp>
      <p:cxnSp>
        <p:nvCxnSpPr>
          <p:cNvPr id="83" name="Straight Arrow Connector 82">
            <a:extLst>
              <a:ext uri="{FF2B5EF4-FFF2-40B4-BE49-F238E27FC236}">
                <a16:creationId xmlns:a16="http://schemas.microsoft.com/office/drawing/2014/main" id="{6B4F31DB-3EC3-4D2F-B85C-2A4882B23901}"/>
              </a:ext>
            </a:extLst>
          </p:cNvPr>
          <p:cNvCxnSpPr>
            <a:cxnSpLocks/>
            <a:stCxn id="49" idx="3"/>
            <a:endCxn id="9" idx="1"/>
          </p:cNvCxnSpPr>
          <p:nvPr/>
        </p:nvCxnSpPr>
        <p:spPr>
          <a:xfrm>
            <a:off x="8015286" y="1987751"/>
            <a:ext cx="957987" cy="1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BCD1B4A-65F8-4B55-B2FC-2EF912678DAA}"/>
              </a:ext>
            </a:extLst>
          </p:cNvPr>
          <p:cNvSpPr/>
          <p:nvPr/>
        </p:nvSpPr>
        <p:spPr>
          <a:xfrm>
            <a:off x="1450825" y="3318302"/>
            <a:ext cx="3308570" cy="381560"/>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Based Test Cases</a:t>
            </a:r>
          </a:p>
        </p:txBody>
      </p:sp>
      <p:sp>
        <p:nvSpPr>
          <p:cNvPr id="41" name="Rectangle 40">
            <a:extLst>
              <a:ext uri="{FF2B5EF4-FFF2-40B4-BE49-F238E27FC236}">
                <a16:creationId xmlns:a16="http://schemas.microsoft.com/office/drawing/2014/main" id="{B956F25F-15DC-47E9-9C25-492FB7CC4021}"/>
              </a:ext>
            </a:extLst>
          </p:cNvPr>
          <p:cNvSpPr/>
          <p:nvPr/>
        </p:nvSpPr>
        <p:spPr>
          <a:xfrm>
            <a:off x="1438579" y="3732705"/>
            <a:ext cx="3316496"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General Requirements Test Cases</a:t>
            </a:r>
          </a:p>
        </p:txBody>
      </p:sp>
      <p:sp>
        <p:nvSpPr>
          <p:cNvPr id="3" name="TextBox 2">
            <a:extLst>
              <a:ext uri="{FF2B5EF4-FFF2-40B4-BE49-F238E27FC236}">
                <a16:creationId xmlns:a16="http://schemas.microsoft.com/office/drawing/2014/main" id="{61447323-28B7-40D4-B731-E203B3F02577}"/>
              </a:ext>
            </a:extLst>
          </p:cNvPr>
          <p:cNvSpPr txBox="1"/>
          <p:nvPr/>
        </p:nvSpPr>
        <p:spPr>
          <a:xfrm>
            <a:off x="3989551" y="6545072"/>
            <a:ext cx="7517736" cy="338554"/>
          </a:xfrm>
          <a:prstGeom prst="rect">
            <a:avLst/>
          </a:prstGeom>
          <a:noFill/>
        </p:spPr>
        <p:txBody>
          <a:bodyPr wrap="square" rtlCol="0">
            <a:spAutoFit/>
          </a:bodyPr>
          <a:lstStyle/>
          <a:p>
            <a:pPr marL="914400" indent="-452438" algn="r">
              <a:tabLst>
                <a:tab pos="914400" algn="l"/>
              </a:tabLst>
            </a:pPr>
            <a:r>
              <a:rPr lang="en-US" sz="1600" dirty="0">
                <a:solidFill>
                  <a:srgbClr val="0070C0"/>
                </a:solidFill>
              </a:rPr>
              <a:t>Note:  </a:t>
            </a:r>
            <a:r>
              <a:rPr lang="en-US" sz="1600" i="1" dirty="0">
                <a:solidFill>
                  <a:srgbClr val="0070C0"/>
                </a:solidFill>
              </a:rPr>
              <a:t>Not all Gazelle &amp; Test Platform Tooling capabilities identified. </a:t>
            </a:r>
          </a:p>
        </p:txBody>
      </p:sp>
      <p:sp>
        <p:nvSpPr>
          <p:cNvPr id="9" name="TextBox 8">
            <a:extLst>
              <a:ext uri="{FF2B5EF4-FFF2-40B4-BE49-F238E27FC236}">
                <a16:creationId xmlns:a16="http://schemas.microsoft.com/office/drawing/2014/main" id="{F632C6C8-D9BB-4F69-AAD8-851B3173334D}"/>
              </a:ext>
            </a:extLst>
          </p:cNvPr>
          <p:cNvSpPr txBox="1"/>
          <p:nvPr/>
        </p:nvSpPr>
        <p:spPr>
          <a:xfrm>
            <a:off x="8973273" y="1527783"/>
            <a:ext cx="2400300" cy="923330"/>
          </a:xfrm>
          <a:prstGeom prst="rect">
            <a:avLst/>
          </a:prstGeom>
          <a:solidFill>
            <a:schemeClr val="bg1"/>
          </a:solidFill>
          <a:ln w="12700">
            <a:solidFill>
              <a:schemeClr val="accent1">
                <a:shade val="50000"/>
              </a:schemeClr>
            </a:solidFill>
            <a:prstDash val="sysDot"/>
          </a:ln>
        </p:spPr>
        <p:txBody>
          <a:bodyPr wrap="square" rtlCol="0">
            <a:spAutoFit/>
          </a:bodyPr>
          <a:lstStyle/>
          <a:p>
            <a:r>
              <a:rPr lang="en-US" dirty="0"/>
              <a:t>ReqIF-based IHE TF </a:t>
            </a:r>
            <a:r>
              <a:rPr lang="en-US" sz="1600" b="1" i="1" dirty="0"/>
              <a:t>Product</a:t>
            </a:r>
            <a:r>
              <a:rPr lang="en-US" dirty="0"/>
              <a:t> </a:t>
            </a:r>
            <a:r>
              <a:rPr lang="en-US" sz="1600" b="1" i="1" dirty="0"/>
              <a:t>Implementation</a:t>
            </a:r>
            <a:r>
              <a:rPr lang="en-US" dirty="0"/>
              <a:t> Profile Specification</a:t>
            </a:r>
          </a:p>
        </p:txBody>
      </p:sp>
      <p:sp>
        <p:nvSpPr>
          <p:cNvPr id="49" name="Rectangle: Rounded Corners 48">
            <a:extLst>
              <a:ext uri="{FF2B5EF4-FFF2-40B4-BE49-F238E27FC236}">
                <a16:creationId xmlns:a16="http://schemas.microsoft.com/office/drawing/2014/main" id="{4DE182B9-C1A4-44FB-9A2B-1A0A5777F86C}"/>
              </a:ext>
            </a:extLst>
          </p:cNvPr>
          <p:cNvSpPr/>
          <p:nvPr/>
        </p:nvSpPr>
        <p:spPr>
          <a:xfrm>
            <a:off x="6404414" y="1527783"/>
            <a:ext cx="1610872"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 MDI ReqIF Interface Profiler</a:t>
            </a:r>
          </a:p>
        </p:txBody>
      </p:sp>
      <p:sp>
        <p:nvSpPr>
          <p:cNvPr id="53" name="Rectangle 52">
            <a:extLst>
              <a:ext uri="{FF2B5EF4-FFF2-40B4-BE49-F238E27FC236}">
                <a16:creationId xmlns:a16="http://schemas.microsoft.com/office/drawing/2014/main" id="{B351ED5C-7174-4DDC-B0F5-DED305AE383D}"/>
              </a:ext>
            </a:extLst>
          </p:cNvPr>
          <p:cNvSpPr/>
          <p:nvPr/>
        </p:nvSpPr>
        <p:spPr>
          <a:xfrm>
            <a:off x="2869728" y="1653709"/>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[Multi-Layer] Profile ReqIF Specification(s)</a:t>
            </a:r>
          </a:p>
        </p:txBody>
      </p:sp>
      <p:cxnSp>
        <p:nvCxnSpPr>
          <p:cNvPr id="54" name="Straight Arrow Connector 53">
            <a:extLst>
              <a:ext uri="{FF2B5EF4-FFF2-40B4-BE49-F238E27FC236}">
                <a16:creationId xmlns:a16="http://schemas.microsoft.com/office/drawing/2014/main" id="{5C3886CB-CB02-4AEE-8287-E77DC4016B80}"/>
              </a:ext>
            </a:extLst>
          </p:cNvPr>
          <p:cNvCxnSpPr>
            <a:cxnSpLocks/>
            <a:stCxn id="53" idx="3"/>
            <a:endCxn id="49" idx="1"/>
          </p:cNvCxnSpPr>
          <p:nvPr/>
        </p:nvCxnSpPr>
        <p:spPr>
          <a:xfrm flipV="1">
            <a:off x="5270028" y="1987751"/>
            <a:ext cx="1134386" cy="3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8AEE1F7F-060E-4DF1-911C-24BBE37B4C62}"/>
              </a:ext>
            </a:extLst>
          </p:cNvPr>
          <p:cNvSpPr/>
          <p:nvPr/>
        </p:nvSpPr>
        <p:spPr>
          <a:xfrm>
            <a:off x="333679" y="1780835"/>
            <a:ext cx="1824036" cy="413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pre-/post-slides)</a:t>
            </a:r>
          </a:p>
        </p:txBody>
      </p:sp>
      <p:cxnSp>
        <p:nvCxnSpPr>
          <p:cNvPr id="55" name="Straight Arrow Connector 54">
            <a:extLst>
              <a:ext uri="{FF2B5EF4-FFF2-40B4-BE49-F238E27FC236}">
                <a16:creationId xmlns:a16="http://schemas.microsoft.com/office/drawing/2014/main" id="{1F114EC4-2891-4FDF-A9EC-F07AFBD02852}"/>
              </a:ext>
            </a:extLst>
          </p:cNvPr>
          <p:cNvCxnSpPr>
            <a:cxnSpLocks/>
            <a:stCxn id="19" idx="3"/>
            <a:endCxn id="53" idx="1"/>
          </p:cNvCxnSpPr>
          <p:nvPr/>
        </p:nvCxnSpPr>
        <p:spPr>
          <a:xfrm>
            <a:off x="2157715" y="1987751"/>
            <a:ext cx="712013" cy="3000"/>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Rectangle: Rounded Corners 61">
            <a:extLst>
              <a:ext uri="{FF2B5EF4-FFF2-40B4-BE49-F238E27FC236}">
                <a16:creationId xmlns:a16="http://schemas.microsoft.com/office/drawing/2014/main" id="{379EAA13-FF8C-4A07-A7E9-054338D95CCD}"/>
              </a:ext>
            </a:extLst>
          </p:cNvPr>
          <p:cNvSpPr/>
          <p:nvPr/>
        </p:nvSpPr>
        <p:spPr>
          <a:xfrm>
            <a:off x="3157393" y="5044850"/>
            <a:ext cx="1891184" cy="1083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SDPi+FHIR Test Execution Platform</a:t>
            </a:r>
          </a:p>
        </p:txBody>
      </p:sp>
      <p:sp>
        <p:nvSpPr>
          <p:cNvPr id="63" name="TextBox 62">
            <a:extLst>
              <a:ext uri="{FF2B5EF4-FFF2-40B4-BE49-F238E27FC236}">
                <a16:creationId xmlns:a16="http://schemas.microsoft.com/office/drawing/2014/main" id="{CD6DBB4A-2A54-4A36-ADEE-9636C7618366}"/>
              </a:ext>
            </a:extLst>
          </p:cNvPr>
          <p:cNvSpPr txBox="1"/>
          <p:nvPr/>
        </p:nvSpPr>
        <p:spPr>
          <a:xfrm>
            <a:off x="238429" y="5371010"/>
            <a:ext cx="2400300" cy="646331"/>
          </a:xfrm>
          <a:prstGeom prst="rect">
            <a:avLst/>
          </a:prstGeom>
          <a:solidFill>
            <a:schemeClr val="accent1">
              <a:lumMod val="20000"/>
              <a:lumOff val="80000"/>
            </a:schemeClr>
          </a:solidFill>
          <a:ln w="12700">
            <a:solidFill>
              <a:schemeClr val="accent1">
                <a:shade val="50000"/>
              </a:schemeClr>
            </a:solidFill>
            <a:prstDash val="sysDot"/>
          </a:ln>
        </p:spPr>
        <p:txBody>
          <a:bodyPr wrap="square" rtlCol="0">
            <a:spAutoFit/>
          </a:bodyPr>
          <a:lstStyle/>
          <a:p>
            <a:pPr algn="ctr"/>
            <a:r>
              <a:rPr lang="en-US" b="1" dirty="0"/>
              <a:t>CA Test Report </a:t>
            </a:r>
          </a:p>
          <a:p>
            <a:pPr algn="ctr"/>
            <a:r>
              <a:rPr lang="en-US" dirty="0"/>
              <a:t>(w/ ReqIF traceability)</a:t>
            </a:r>
          </a:p>
        </p:txBody>
      </p:sp>
      <p:cxnSp>
        <p:nvCxnSpPr>
          <p:cNvPr id="64" name="Straight Arrow Connector 63">
            <a:extLst>
              <a:ext uri="{FF2B5EF4-FFF2-40B4-BE49-F238E27FC236}">
                <a16:creationId xmlns:a16="http://schemas.microsoft.com/office/drawing/2014/main" id="{F2438F9B-01EE-46F4-BD76-5B97FA08A432}"/>
              </a:ext>
            </a:extLst>
          </p:cNvPr>
          <p:cNvCxnSpPr>
            <a:cxnSpLocks/>
            <a:endCxn id="63" idx="0"/>
          </p:cNvCxnSpPr>
          <p:nvPr/>
        </p:nvCxnSpPr>
        <p:spPr>
          <a:xfrm>
            <a:off x="1438579" y="4791634"/>
            <a:ext cx="0" cy="5793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F73BA4-7DB3-4E36-9DE1-3FDBD6FC9862}"/>
              </a:ext>
            </a:extLst>
          </p:cNvPr>
          <p:cNvCxnSpPr>
            <a:cxnSpLocks/>
            <a:endCxn id="62" idx="0"/>
          </p:cNvCxnSpPr>
          <p:nvPr/>
        </p:nvCxnSpPr>
        <p:spPr>
          <a:xfrm>
            <a:off x="4102985" y="4794634"/>
            <a:ext cx="0" cy="250216"/>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FABDCB8-F268-40CB-8D11-8491271A30AB}"/>
              </a:ext>
            </a:extLst>
          </p:cNvPr>
          <p:cNvCxnSpPr>
            <a:cxnSpLocks/>
            <a:stCxn id="53" idx="2"/>
          </p:cNvCxnSpPr>
          <p:nvPr/>
        </p:nvCxnSpPr>
        <p:spPr>
          <a:xfrm>
            <a:off x="4069878" y="2327793"/>
            <a:ext cx="445528" cy="615106"/>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Arrow: Quad 73">
            <a:extLst>
              <a:ext uri="{FF2B5EF4-FFF2-40B4-BE49-F238E27FC236}">
                <a16:creationId xmlns:a16="http://schemas.microsoft.com/office/drawing/2014/main" id="{3B3E9B6E-158C-4E80-951D-5F9100C62F74}"/>
              </a:ext>
            </a:extLst>
          </p:cNvPr>
          <p:cNvSpPr/>
          <p:nvPr/>
        </p:nvSpPr>
        <p:spPr>
          <a:xfrm>
            <a:off x="5104517" y="4979067"/>
            <a:ext cx="1850711" cy="1235781"/>
          </a:xfrm>
          <a:prstGeom prst="quadArrow">
            <a:avLst>
              <a:gd name="adj1" fmla="val 10045"/>
              <a:gd name="adj2" fmla="val 12812"/>
              <a:gd name="adj3" fmla="val 2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39682325-1F18-4F83-AE20-5279177AC3DD}"/>
              </a:ext>
            </a:extLst>
          </p:cNvPr>
          <p:cNvSpPr txBox="1"/>
          <p:nvPr/>
        </p:nvSpPr>
        <p:spPr>
          <a:xfrm>
            <a:off x="5300886" y="5895402"/>
            <a:ext cx="1810519" cy="646331"/>
          </a:xfrm>
          <a:prstGeom prst="rect">
            <a:avLst/>
          </a:prstGeom>
          <a:noFill/>
        </p:spPr>
        <p:txBody>
          <a:bodyPr wrap="square" rtlCol="0">
            <a:spAutoFit/>
          </a:bodyPr>
          <a:lstStyle/>
          <a:p>
            <a:r>
              <a:rPr lang="en-US" dirty="0">
                <a:solidFill>
                  <a:srgbClr val="0070C0"/>
                </a:solidFill>
              </a:rPr>
              <a:t>SDPi</a:t>
            </a:r>
          </a:p>
          <a:p>
            <a:r>
              <a:rPr lang="en-US" dirty="0">
                <a:solidFill>
                  <a:srgbClr val="0070C0"/>
                </a:solidFill>
              </a:rPr>
              <a:t>SOMDS Network </a:t>
            </a:r>
          </a:p>
        </p:txBody>
      </p:sp>
      <p:sp>
        <p:nvSpPr>
          <p:cNvPr id="91" name="Rectangle: Rounded Corners 90">
            <a:extLst>
              <a:ext uri="{FF2B5EF4-FFF2-40B4-BE49-F238E27FC236}">
                <a16:creationId xmlns:a16="http://schemas.microsoft.com/office/drawing/2014/main" id="{3BECCEED-9029-4C6A-A700-31200054B6A8}"/>
              </a:ext>
            </a:extLst>
          </p:cNvPr>
          <p:cNvSpPr/>
          <p:nvPr/>
        </p:nvSpPr>
        <p:spPr>
          <a:xfrm>
            <a:off x="7209850" y="2691562"/>
            <a:ext cx="1824036" cy="459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NIST Device Profiling Tools)</a:t>
            </a:r>
          </a:p>
        </p:txBody>
      </p:sp>
      <p:cxnSp>
        <p:nvCxnSpPr>
          <p:cNvPr id="93" name="Straight Arrow Connector 92">
            <a:extLst>
              <a:ext uri="{FF2B5EF4-FFF2-40B4-BE49-F238E27FC236}">
                <a16:creationId xmlns:a16="http://schemas.microsoft.com/office/drawing/2014/main" id="{DE51B81A-45C9-4E49-A4F3-F578DB3C1C11}"/>
              </a:ext>
            </a:extLst>
          </p:cNvPr>
          <p:cNvCxnSpPr>
            <a:cxnSpLocks/>
            <a:stCxn id="91" idx="0"/>
          </p:cNvCxnSpPr>
          <p:nvPr/>
        </p:nvCxnSpPr>
        <p:spPr>
          <a:xfrm flipH="1" flipV="1">
            <a:off x="7829037" y="2463616"/>
            <a:ext cx="292831" cy="227946"/>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85" name="Group 84">
            <a:extLst>
              <a:ext uri="{FF2B5EF4-FFF2-40B4-BE49-F238E27FC236}">
                <a16:creationId xmlns:a16="http://schemas.microsoft.com/office/drawing/2014/main" id="{0A501781-46E6-48E9-AA50-859D127C62A7}"/>
              </a:ext>
            </a:extLst>
          </p:cNvPr>
          <p:cNvGrpSpPr/>
          <p:nvPr/>
        </p:nvGrpSpPr>
        <p:grpSpPr>
          <a:xfrm>
            <a:off x="6955228" y="4546117"/>
            <a:ext cx="2899473" cy="1742760"/>
            <a:chOff x="6955228" y="4144197"/>
            <a:chExt cx="2899473" cy="1742760"/>
          </a:xfrm>
        </p:grpSpPr>
        <p:sp>
          <p:nvSpPr>
            <p:cNvPr id="103" name="Rectangle: Rounded Corners 102">
              <a:extLst>
                <a:ext uri="{FF2B5EF4-FFF2-40B4-BE49-F238E27FC236}">
                  <a16:creationId xmlns:a16="http://schemas.microsoft.com/office/drawing/2014/main" id="{D4F85FDD-DC6C-49B1-A8A8-55AA59905F92}"/>
                </a:ext>
              </a:extLst>
            </p:cNvPr>
            <p:cNvSpPr>
              <a:spLocks noChangeAspect="1"/>
            </p:cNvSpPr>
            <p:nvPr/>
          </p:nvSpPr>
          <p:spPr>
            <a:xfrm>
              <a:off x="7143425" y="4144197"/>
              <a:ext cx="2711276" cy="162407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chemeClr val="tx1"/>
                </a:solidFill>
              </a:endParaRPr>
            </a:p>
          </p:txBody>
        </p:sp>
        <p:grpSp>
          <p:nvGrpSpPr>
            <p:cNvPr id="12" name="Group 11">
              <a:extLst>
                <a:ext uri="{FF2B5EF4-FFF2-40B4-BE49-F238E27FC236}">
                  <a16:creationId xmlns:a16="http://schemas.microsoft.com/office/drawing/2014/main" id="{CCCECBDE-045A-4A60-9382-14EDBC52A9D1}"/>
                </a:ext>
              </a:extLst>
            </p:cNvPr>
            <p:cNvGrpSpPr/>
            <p:nvPr/>
          </p:nvGrpSpPr>
          <p:grpSpPr>
            <a:xfrm>
              <a:off x="6955228" y="4262883"/>
              <a:ext cx="2711276" cy="1624074"/>
              <a:chOff x="6375574" y="2307601"/>
              <a:chExt cx="2711276" cy="1624074"/>
            </a:xfrm>
          </p:grpSpPr>
          <p:sp>
            <p:nvSpPr>
              <p:cNvPr id="6" name="Rectangle: Rounded Corners 5">
                <a:extLst>
                  <a:ext uri="{FF2B5EF4-FFF2-40B4-BE49-F238E27FC236}">
                    <a16:creationId xmlns:a16="http://schemas.microsoft.com/office/drawing/2014/main" id="{EB53074F-05FA-41D0-8EC8-3FE5AC10ACCC}"/>
                  </a:ext>
                </a:extLst>
              </p:cNvPr>
              <p:cNvSpPr>
                <a:spLocks noChangeAspect="1"/>
              </p:cNvSpPr>
              <p:nvPr/>
            </p:nvSpPr>
            <p:spPr>
              <a:xfrm>
                <a:off x="6375574" y="2307601"/>
                <a:ext cx="2711276" cy="162407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System Under Test</a:t>
                </a:r>
              </a:p>
              <a:p>
                <a:r>
                  <a:rPr lang="en-US" dirty="0">
                    <a:solidFill>
                      <a:schemeClr val="tx1"/>
                    </a:solidFill>
                  </a:rPr>
                  <a:t>(SDPi Actor(s))</a:t>
                </a:r>
              </a:p>
            </p:txBody>
          </p:sp>
          <p:sp>
            <p:nvSpPr>
              <p:cNvPr id="8" name="TextBox 7">
                <a:extLst>
                  <a:ext uri="{FF2B5EF4-FFF2-40B4-BE49-F238E27FC236}">
                    <a16:creationId xmlns:a16="http://schemas.microsoft.com/office/drawing/2014/main" id="{51568FF3-5A1B-412F-91B6-D22CC90B7610}"/>
                  </a:ext>
                </a:extLst>
              </p:cNvPr>
              <p:cNvSpPr txBox="1"/>
              <p:nvPr/>
            </p:nvSpPr>
            <p:spPr>
              <a:xfrm>
                <a:off x="6867525" y="3249817"/>
                <a:ext cx="2085975" cy="584775"/>
              </a:xfrm>
              <a:prstGeom prst="rect">
                <a:avLst/>
              </a:prstGeom>
              <a:solidFill>
                <a:schemeClr val="bg1"/>
              </a:solidFill>
              <a:ln w="19050">
                <a:solidFill>
                  <a:schemeClr val="accent1">
                    <a:shade val="50000"/>
                  </a:schemeClr>
                </a:solidFill>
              </a:ln>
            </p:spPr>
            <p:txBody>
              <a:bodyPr wrap="square" rtlCol="0">
                <a:spAutoFit/>
              </a:bodyPr>
              <a:lstStyle/>
              <a:p>
                <a:r>
                  <a:rPr lang="en-US" sz="1600" dirty="0"/>
                  <a:t>System Interface Specification (incl. SFC)</a:t>
                </a:r>
              </a:p>
            </p:txBody>
          </p:sp>
        </p:grpSp>
      </p:grpSp>
      <p:cxnSp>
        <p:nvCxnSpPr>
          <p:cNvPr id="11" name="Straight Arrow Connector 10">
            <a:extLst>
              <a:ext uri="{FF2B5EF4-FFF2-40B4-BE49-F238E27FC236}">
                <a16:creationId xmlns:a16="http://schemas.microsoft.com/office/drawing/2014/main" id="{B875E380-B585-47D5-BF57-AEA7905687BC}"/>
              </a:ext>
            </a:extLst>
          </p:cNvPr>
          <p:cNvCxnSpPr>
            <a:cxnSpLocks/>
            <a:endCxn id="9" idx="2"/>
          </p:cNvCxnSpPr>
          <p:nvPr/>
        </p:nvCxnSpPr>
        <p:spPr>
          <a:xfrm flipV="1">
            <a:off x="9284677" y="2451113"/>
            <a:ext cx="888746" cy="3336738"/>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1" name="Rectangle: Rounded Corners 110">
            <a:extLst>
              <a:ext uri="{FF2B5EF4-FFF2-40B4-BE49-F238E27FC236}">
                <a16:creationId xmlns:a16="http://schemas.microsoft.com/office/drawing/2014/main" id="{CA8E208A-BCFE-4C60-91F1-CC6A77F8D7A3}"/>
              </a:ext>
            </a:extLst>
          </p:cNvPr>
          <p:cNvSpPr/>
          <p:nvPr/>
        </p:nvSpPr>
        <p:spPr>
          <a:xfrm>
            <a:off x="1543385" y="6282783"/>
            <a:ext cx="2400300" cy="5013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r>
              <a:rPr lang="en-US" sz="1400" b="1" i="1" dirty="0">
                <a:solidFill>
                  <a:srgbClr val="FF0000"/>
                </a:solidFill>
              </a:rPr>
              <a:t>Trust</a:t>
            </a:r>
            <a:r>
              <a:rPr lang="en-US" sz="1400" dirty="0">
                <a:solidFill>
                  <a:schemeClr val="tx1"/>
                </a:solidFill>
              </a:rPr>
              <a:t> Evidence for Computable Assurance Cases)</a:t>
            </a:r>
          </a:p>
        </p:txBody>
      </p:sp>
      <p:cxnSp>
        <p:nvCxnSpPr>
          <p:cNvPr id="114" name="Straight Arrow Connector 113">
            <a:extLst>
              <a:ext uri="{FF2B5EF4-FFF2-40B4-BE49-F238E27FC236}">
                <a16:creationId xmlns:a16="http://schemas.microsoft.com/office/drawing/2014/main" id="{A88E8F56-AE1A-4306-8298-73CFCFABA7BD}"/>
              </a:ext>
            </a:extLst>
          </p:cNvPr>
          <p:cNvCxnSpPr>
            <a:cxnSpLocks/>
            <a:stCxn id="63" idx="2"/>
          </p:cNvCxnSpPr>
          <p:nvPr/>
        </p:nvCxnSpPr>
        <p:spPr>
          <a:xfrm>
            <a:off x="1438579" y="6017341"/>
            <a:ext cx="180671" cy="265442"/>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FFFE7C15-5FC5-41B6-9277-8C7AFD68C4A4}"/>
              </a:ext>
            </a:extLst>
          </p:cNvPr>
          <p:cNvSpPr/>
          <p:nvPr/>
        </p:nvSpPr>
        <p:spPr>
          <a:xfrm>
            <a:off x="1094818" y="4346193"/>
            <a:ext cx="3316496"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Product Test(s) Requirements</a:t>
            </a:r>
          </a:p>
        </p:txBody>
      </p:sp>
      <p:sp>
        <p:nvSpPr>
          <p:cNvPr id="45" name="Rectangle: Rounded Corners 44">
            <a:extLst>
              <a:ext uri="{FF2B5EF4-FFF2-40B4-BE49-F238E27FC236}">
                <a16:creationId xmlns:a16="http://schemas.microsoft.com/office/drawing/2014/main" id="{FA7250FD-F22B-4BEB-BCFB-7CBE0E300C0D}"/>
              </a:ext>
            </a:extLst>
          </p:cNvPr>
          <p:cNvSpPr/>
          <p:nvPr/>
        </p:nvSpPr>
        <p:spPr>
          <a:xfrm>
            <a:off x="5833639" y="3435085"/>
            <a:ext cx="2415341" cy="94592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70C0"/>
                </a:solidFill>
              </a:rPr>
              <a:t>Product Test Case Requirements to support CA of claims per SUT Interface Specification</a:t>
            </a:r>
          </a:p>
        </p:txBody>
      </p:sp>
      <p:cxnSp>
        <p:nvCxnSpPr>
          <p:cNvPr id="46" name="Straight Arrow Connector 45">
            <a:extLst>
              <a:ext uri="{FF2B5EF4-FFF2-40B4-BE49-F238E27FC236}">
                <a16:creationId xmlns:a16="http://schemas.microsoft.com/office/drawing/2014/main" id="{0BE622C2-3122-4A21-9AFD-6FEDA06D5426}"/>
              </a:ext>
            </a:extLst>
          </p:cNvPr>
          <p:cNvCxnSpPr>
            <a:cxnSpLocks/>
            <a:endCxn id="45" idx="3"/>
          </p:cNvCxnSpPr>
          <p:nvPr/>
        </p:nvCxnSpPr>
        <p:spPr>
          <a:xfrm flipH="1">
            <a:off x="8248980" y="2473343"/>
            <a:ext cx="1668315" cy="1434702"/>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78371B14-CF92-43A1-B861-AA644D6E2B0E}"/>
              </a:ext>
            </a:extLst>
          </p:cNvPr>
          <p:cNvCxnSpPr>
            <a:cxnSpLocks/>
            <a:endCxn id="42" idx="3"/>
          </p:cNvCxnSpPr>
          <p:nvPr/>
        </p:nvCxnSpPr>
        <p:spPr>
          <a:xfrm flipH="1">
            <a:off x="4411314" y="4180700"/>
            <a:ext cx="1422325" cy="355466"/>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800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1+#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500" fill="hold"/>
                                        <p:tgtEl>
                                          <p:spTgt spid="83"/>
                                        </p:tgtEl>
                                        <p:attrNameLst>
                                          <p:attrName>ppt_x</p:attrName>
                                        </p:attrNameLst>
                                      </p:cBhvr>
                                      <p:tavLst>
                                        <p:tav tm="0">
                                          <p:val>
                                            <p:strVal val="1+#ppt_w/2"/>
                                          </p:val>
                                        </p:tav>
                                        <p:tav tm="100000">
                                          <p:val>
                                            <p:strVal val="#ppt_x"/>
                                          </p:val>
                                        </p:tav>
                                      </p:tavLst>
                                    </p:anim>
                                    <p:anim calcmode="lin" valueType="num">
                                      <p:cBhvr additive="base">
                                        <p:cTn id="16" dur="500" fill="hold"/>
                                        <p:tgtEl>
                                          <p:spTgt spid="8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1"/>
                                        </p:tgtEl>
                                        <p:attrNameLst>
                                          <p:attrName>style.visibility</p:attrName>
                                        </p:attrNameLst>
                                      </p:cBhvr>
                                      <p:to>
                                        <p:strVal val="visible"/>
                                      </p:to>
                                    </p:set>
                                    <p:anim calcmode="lin" valueType="num">
                                      <p:cBhvr additive="base">
                                        <p:cTn id="25" dur="500" fill="hold"/>
                                        <p:tgtEl>
                                          <p:spTgt spid="91"/>
                                        </p:tgtEl>
                                        <p:attrNameLst>
                                          <p:attrName>ppt_x</p:attrName>
                                        </p:attrNameLst>
                                      </p:cBhvr>
                                      <p:tavLst>
                                        <p:tav tm="0">
                                          <p:val>
                                            <p:strVal val="#ppt_x"/>
                                          </p:val>
                                        </p:tav>
                                        <p:tav tm="100000">
                                          <p:val>
                                            <p:strVal val="#ppt_x"/>
                                          </p:val>
                                        </p:tav>
                                      </p:tavLst>
                                    </p:anim>
                                    <p:anim calcmode="lin" valueType="num">
                                      <p:cBhvr additive="base">
                                        <p:cTn id="26" dur="500" fill="hold"/>
                                        <p:tgtEl>
                                          <p:spTgt spid="9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fill="hold"/>
                                        <p:tgtEl>
                                          <p:spTgt spid="93"/>
                                        </p:tgtEl>
                                        <p:attrNameLst>
                                          <p:attrName>ppt_x</p:attrName>
                                        </p:attrNameLst>
                                      </p:cBhvr>
                                      <p:tavLst>
                                        <p:tav tm="0">
                                          <p:val>
                                            <p:strVal val="#ppt_x"/>
                                          </p:val>
                                        </p:tav>
                                        <p:tav tm="100000">
                                          <p:val>
                                            <p:strVal val="#ppt_x"/>
                                          </p:val>
                                        </p:tav>
                                      </p:tavLst>
                                    </p:anim>
                                    <p:anim calcmode="lin" valueType="num">
                                      <p:cBhvr additive="base">
                                        <p:cTn id="3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additive="base">
                                        <p:cTn id="35" dur="500" fill="hold"/>
                                        <p:tgtEl>
                                          <p:spTgt spid="85"/>
                                        </p:tgtEl>
                                        <p:attrNameLst>
                                          <p:attrName>ppt_x</p:attrName>
                                        </p:attrNameLst>
                                      </p:cBhvr>
                                      <p:tavLst>
                                        <p:tav tm="0">
                                          <p:val>
                                            <p:strVal val="#ppt_x"/>
                                          </p:val>
                                        </p:tav>
                                        <p:tav tm="100000">
                                          <p:val>
                                            <p:strVal val="#ppt_x"/>
                                          </p:val>
                                        </p:tav>
                                      </p:tavLst>
                                    </p:anim>
                                    <p:anim calcmode="lin" valueType="num">
                                      <p:cBhvr additive="base">
                                        <p:cTn id="36" dur="500" fill="hold"/>
                                        <p:tgtEl>
                                          <p:spTgt spid="8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p:cTn id="45" dur="1000" fill="hold"/>
                                        <p:tgtEl>
                                          <p:spTgt spid="65"/>
                                        </p:tgtEl>
                                        <p:attrNameLst>
                                          <p:attrName>ppt_w</p:attrName>
                                        </p:attrNameLst>
                                      </p:cBhvr>
                                      <p:tavLst>
                                        <p:tav tm="0">
                                          <p:val>
                                            <p:fltVal val="0"/>
                                          </p:val>
                                        </p:tav>
                                        <p:tav tm="100000">
                                          <p:val>
                                            <p:strVal val="#ppt_w"/>
                                          </p:val>
                                        </p:tav>
                                      </p:tavLst>
                                    </p:anim>
                                    <p:anim calcmode="lin" valueType="num">
                                      <p:cBhvr>
                                        <p:cTn id="46" dur="1000" fill="hold"/>
                                        <p:tgtEl>
                                          <p:spTgt spid="65"/>
                                        </p:tgtEl>
                                        <p:attrNameLst>
                                          <p:attrName>ppt_h</p:attrName>
                                        </p:attrNameLst>
                                      </p:cBhvr>
                                      <p:tavLst>
                                        <p:tav tm="0">
                                          <p:val>
                                            <p:fltVal val="0"/>
                                          </p:val>
                                        </p:tav>
                                        <p:tav tm="100000">
                                          <p:val>
                                            <p:strVal val="#ppt_h"/>
                                          </p:val>
                                        </p:tav>
                                      </p:tavLst>
                                    </p:anim>
                                    <p:anim calcmode="lin" valueType="num">
                                      <p:cBhvr>
                                        <p:cTn id="47" dur="1000" fill="hold"/>
                                        <p:tgtEl>
                                          <p:spTgt spid="65"/>
                                        </p:tgtEl>
                                        <p:attrNameLst>
                                          <p:attrName>style.rotation</p:attrName>
                                        </p:attrNameLst>
                                      </p:cBhvr>
                                      <p:tavLst>
                                        <p:tav tm="0">
                                          <p:val>
                                            <p:fltVal val="90"/>
                                          </p:val>
                                        </p:tav>
                                        <p:tav tm="100000">
                                          <p:val>
                                            <p:fltVal val="0"/>
                                          </p:val>
                                        </p:tav>
                                      </p:tavLst>
                                    </p:anim>
                                    <p:animEffect transition="in" filter="fade">
                                      <p:cBhvr>
                                        <p:cTn id="48" dur="1000"/>
                                        <p:tgtEl>
                                          <p:spTgt spid="65"/>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p:cTn id="51" dur="1000" fill="hold"/>
                                        <p:tgtEl>
                                          <p:spTgt spid="62"/>
                                        </p:tgtEl>
                                        <p:attrNameLst>
                                          <p:attrName>ppt_w</p:attrName>
                                        </p:attrNameLst>
                                      </p:cBhvr>
                                      <p:tavLst>
                                        <p:tav tm="0">
                                          <p:val>
                                            <p:fltVal val="0"/>
                                          </p:val>
                                        </p:tav>
                                        <p:tav tm="100000">
                                          <p:val>
                                            <p:strVal val="#ppt_w"/>
                                          </p:val>
                                        </p:tav>
                                      </p:tavLst>
                                    </p:anim>
                                    <p:anim calcmode="lin" valueType="num">
                                      <p:cBhvr>
                                        <p:cTn id="52" dur="1000" fill="hold"/>
                                        <p:tgtEl>
                                          <p:spTgt spid="62"/>
                                        </p:tgtEl>
                                        <p:attrNameLst>
                                          <p:attrName>ppt_h</p:attrName>
                                        </p:attrNameLst>
                                      </p:cBhvr>
                                      <p:tavLst>
                                        <p:tav tm="0">
                                          <p:val>
                                            <p:fltVal val="0"/>
                                          </p:val>
                                        </p:tav>
                                        <p:tav tm="100000">
                                          <p:val>
                                            <p:strVal val="#ppt_h"/>
                                          </p:val>
                                        </p:tav>
                                      </p:tavLst>
                                    </p:anim>
                                    <p:anim calcmode="lin" valueType="num">
                                      <p:cBhvr>
                                        <p:cTn id="53" dur="1000" fill="hold"/>
                                        <p:tgtEl>
                                          <p:spTgt spid="62"/>
                                        </p:tgtEl>
                                        <p:attrNameLst>
                                          <p:attrName>style.rotation</p:attrName>
                                        </p:attrNameLst>
                                      </p:cBhvr>
                                      <p:tavLst>
                                        <p:tav tm="0">
                                          <p:val>
                                            <p:fltVal val="90"/>
                                          </p:val>
                                        </p:tav>
                                        <p:tav tm="100000">
                                          <p:val>
                                            <p:fltVal val="0"/>
                                          </p:val>
                                        </p:tav>
                                      </p:tavLst>
                                    </p:anim>
                                    <p:animEffect transition="in" filter="fade">
                                      <p:cBhvr>
                                        <p:cTn id="54" dur="1000"/>
                                        <p:tgtEl>
                                          <p:spTgt spid="62"/>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cBhvr>
                                        <p:cTn id="57" dur="1000" fill="hold"/>
                                        <p:tgtEl>
                                          <p:spTgt spid="74"/>
                                        </p:tgtEl>
                                        <p:attrNameLst>
                                          <p:attrName>ppt_w</p:attrName>
                                        </p:attrNameLst>
                                      </p:cBhvr>
                                      <p:tavLst>
                                        <p:tav tm="0">
                                          <p:val>
                                            <p:fltVal val="0"/>
                                          </p:val>
                                        </p:tav>
                                        <p:tav tm="100000">
                                          <p:val>
                                            <p:strVal val="#ppt_w"/>
                                          </p:val>
                                        </p:tav>
                                      </p:tavLst>
                                    </p:anim>
                                    <p:anim calcmode="lin" valueType="num">
                                      <p:cBhvr>
                                        <p:cTn id="58" dur="1000" fill="hold"/>
                                        <p:tgtEl>
                                          <p:spTgt spid="74"/>
                                        </p:tgtEl>
                                        <p:attrNameLst>
                                          <p:attrName>ppt_h</p:attrName>
                                        </p:attrNameLst>
                                      </p:cBhvr>
                                      <p:tavLst>
                                        <p:tav tm="0">
                                          <p:val>
                                            <p:fltVal val="0"/>
                                          </p:val>
                                        </p:tav>
                                        <p:tav tm="100000">
                                          <p:val>
                                            <p:strVal val="#ppt_h"/>
                                          </p:val>
                                        </p:tav>
                                      </p:tavLst>
                                    </p:anim>
                                    <p:anim calcmode="lin" valueType="num">
                                      <p:cBhvr>
                                        <p:cTn id="59" dur="1000" fill="hold"/>
                                        <p:tgtEl>
                                          <p:spTgt spid="74"/>
                                        </p:tgtEl>
                                        <p:attrNameLst>
                                          <p:attrName>style.rotation</p:attrName>
                                        </p:attrNameLst>
                                      </p:cBhvr>
                                      <p:tavLst>
                                        <p:tav tm="0">
                                          <p:val>
                                            <p:fltVal val="90"/>
                                          </p:val>
                                        </p:tav>
                                        <p:tav tm="100000">
                                          <p:val>
                                            <p:fltVal val="0"/>
                                          </p:val>
                                        </p:tav>
                                      </p:tavLst>
                                    </p:anim>
                                    <p:animEffect transition="in" filter="fade">
                                      <p:cBhvr>
                                        <p:cTn id="60" dur="1000"/>
                                        <p:tgtEl>
                                          <p:spTgt spid="74"/>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p:cTn id="63" dur="1000" fill="hold"/>
                                        <p:tgtEl>
                                          <p:spTgt spid="76"/>
                                        </p:tgtEl>
                                        <p:attrNameLst>
                                          <p:attrName>ppt_w</p:attrName>
                                        </p:attrNameLst>
                                      </p:cBhvr>
                                      <p:tavLst>
                                        <p:tav tm="0">
                                          <p:val>
                                            <p:fltVal val="0"/>
                                          </p:val>
                                        </p:tav>
                                        <p:tav tm="100000">
                                          <p:val>
                                            <p:strVal val="#ppt_w"/>
                                          </p:val>
                                        </p:tav>
                                      </p:tavLst>
                                    </p:anim>
                                    <p:anim calcmode="lin" valueType="num">
                                      <p:cBhvr>
                                        <p:cTn id="64" dur="1000" fill="hold"/>
                                        <p:tgtEl>
                                          <p:spTgt spid="76"/>
                                        </p:tgtEl>
                                        <p:attrNameLst>
                                          <p:attrName>ppt_h</p:attrName>
                                        </p:attrNameLst>
                                      </p:cBhvr>
                                      <p:tavLst>
                                        <p:tav tm="0">
                                          <p:val>
                                            <p:fltVal val="0"/>
                                          </p:val>
                                        </p:tav>
                                        <p:tav tm="100000">
                                          <p:val>
                                            <p:strVal val="#ppt_h"/>
                                          </p:val>
                                        </p:tav>
                                      </p:tavLst>
                                    </p:anim>
                                    <p:anim calcmode="lin" valueType="num">
                                      <p:cBhvr>
                                        <p:cTn id="65" dur="1000" fill="hold"/>
                                        <p:tgtEl>
                                          <p:spTgt spid="76"/>
                                        </p:tgtEl>
                                        <p:attrNameLst>
                                          <p:attrName>style.rotation</p:attrName>
                                        </p:attrNameLst>
                                      </p:cBhvr>
                                      <p:tavLst>
                                        <p:tav tm="0">
                                          <p:val>
                                            <p:fltVal val="90"/>
                                          </p:val>
                                        </p:tav>
                                        <p:tav tm="100000">
                                          <p:val>
                                            <p:fltVal val="0"/>
                                          </p:val>
                                        </p:tav>
                                      </p:tavLst>
                                    </p:anim>
                                    <p:animEffect transition="in" filter="fade">
                                      <p:cBhvr>
                                        <p:cTn id="66" dur="1000"/>
                                        <p:tgtEl>
                                          <p:spTgt spid="7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500" fill="hold"/>
                                        <p:tgtEl>
                                          <p:spTgt spid="63"/>
                                        </p:tgtEl>
                                        <p:attrNameLst>
                                          <p:attrName>ppt_x</p:attrName>
                                        </p:attrNameLst>
                                      </p:cBhvr>
                                      <p:tavLst>
                                        <p:tav tm="0">
                                          <p:val>
                                            <p:strVal val="#ppt_x"/>
                                          </p:val>
                                        </p:tav>
                                        <p:tav tm="100000">
                                          <p:val>
                                            <p:strVal val="#ppt_x"/>
                                          </p:val>
                                        </p:tav>
                                      </p:tavLst>
                                    </p:anim>
                                    <p:anim calcmode="lin" valueType="num">
                                      <p:cBhvr additive="base">
                                        <p:cTn id="7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114"/>
                                        </p:tgtEl>
                                        <p:attrNameLst>
                                          <p:attrName>style.visibility</p:attrName>
                                        </p:attrNameLst>
                                      </p:cBhvr>
                                      <p:to>
                                        <p:strVal val="visible"/>
                                      </p:to>
                                    </p:set>
                                    <p:anim calcmode="lin" valueType="num">
                                      <p:cBhvr additive="base">
                                        <p:cTn id="81" dur="500" fill="hold"/>
                                        <p:tgtEl>
                                          <p:spTgt spid="114"/>
                                        </p:tgtEl>
                                        <p:attrNameLst>
                                          <p:attrName>ppt_x</p:attrName>
                                        </p:attrNameLst>
                                      </p:cBhvr>
                                      <p:tavLst>
                                        <p:tav tm="0">
                                          <p:val>
                                            <p:strVal val="1+#ppt_w/2"/>
                                          </p:val>
                                        </p:tav>
                                        <p:tav tm="100000">
                                          <p:val>
                                            <p:strVal val="#ppt_x"/>
                                          </p:val>
                                        </p:tav>
                                      </p:tavLst>
                                    </p:anim>
                                    <p:anim calcmode="lin" valueType="num">
                                      <p:cBhvr additive="base">
                                        <p:cTn id="82" dur="500" fill="hold"/>
                                        <p:tgtEl>
                                          <p:spTgt spid="114"/>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111"/>
                                        </p:tgtEl>
                                        <p:attrNameLst>
                                          <p:attrName>style.visibility</p:attrName>
                                        </p:attrNameLst>
                                      </p:cBhvr>
                                      <p:to>
                                        <p:strVal val="visible"/>
                                      </p:to>
                                    </p:set>
                                    <p:anim calcmode="lin" valueType="num">
                                      <p:cBhvr additive="base">
                                        <p:cTn id="85" dur="500" fill="hold"/>
                                        <p:tgtEl>
                                          <p:spTgt spid="111"/>
                                        </p:tgtEl>
                                        <p:attrNameLst>
                                          <p:attrName>ppt_x</p:attrName>
                                        </p:attrNameLst>
                                      </p:cBhvr>
                                      <p:tavLst>
                                        <p:tav tm="0">
                                          <p:val>
                                            <p:strVal val="1+#ppt_w/2"/>
                                          </p:val>
                                        </p:tav>
                                        <p:tav tm="100000">
                                          <p:val>
                                            <p:strVal val="#ppt_x"/>
                                          </p:val>
                                        </p:tav>
                                      </p:tavLst>
                                    </p:anim>
                                    <p:anim calcmode="lin" valueType="num">
                                      <p:cBhvr additive="base">
                                        <p:cTn id="86"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500" fill="hold"/>
                                        <p:tgtEl>
                                          <p:spTgt spid="46"/>
                                        </p:tgtEl>
                                        <p:attrNameLst>
                                          <p:attrName>ppt_x</p:attrName>
                                        </p:attrNameLst>
                                      </p:cBhvr>
                                      <p:tavLst>
                                        <p:tav tm="0">
                                          <p:val>
                                            <p:strVal val="#ppt_x"/>
                                          </p:val>
                                        </p:tav>
                                        <p:tav tm="100000">
                                          <p:val>
                                            <p:strVal val="#ppt_x"/>
                                          </p:val>
                                        </p:tav>
                                      </p:tavLst>
                                    </p:anim>
                                    <p:anim calcmode="lin" valueType="num">
                                      <p:cBhvr additive="base">
                                        <p:cTn id="96" dur="50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additive="base">
                                        <p:cTn id="99" dur="500" fill="hold"/>
                                        <p:tgtEl>
                                          <p:spTgt spid="50"/>
                                        </p:tgtEl>
                                        <p:attrNameLst>
                                          <p:attrName>ppt_x</p:attrName>
                                        </p:attrNameLst>
                                      </p:cBhvr>
                                      <p:tavLst>
                                        <p:tav tm="0">
                                          <p:val>
                                            <p:strVal val="#ppt_x"/>
                                          </p:val>
                                        </p:tav>
                                        <p:tav tm="100000">
                                          <p:val>
                                            <p:strVal val="#ppt_x"/>
                                          </p:val>
                                        </p:tav>
                                      </p:tavLst>
                                    </p:anim>
                                    <p:anim calcmode="lin" valueType="num">
                                      <p:cBhvr additive="base">
                                        <p:cTn id="10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9" grpId="0" animBg="1"/>
      <p:bldP spid="62" grpId="0" animBg="1"/>
      <p:bldP spid="63" grpId="0" animBg="1"/>
      <p:bldP spid="74" grpId="0" animBg="1"/>
      <p:bldP spid="76" grpId="0"/>
      <p:bldP spid="91" grpId="0" animBg="1"/>
      <p:bldP spid="111"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75422FF8-AFF2-4062-BB82-7D672E789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527" y="2094354"/>
            <a:ext cx="5845331" cy="4359100"/>
          </a:xfrm>
          <a:prstGeom prst="rect">
            <a:avLst/>
          </a:prstGeom>
        </p:spPr>
      </p:pic>
      <p:sp>
        <p:nvSpPr>
          <p:cNvPr id="2" name="Title 1">
            <a:extLst>
              <a:ext uri="{FF2B5EF4-FFF2-40B4-BE49-F238E27FC236}">
                <a16:creationId xmlns:a16="http://schemas.microsoft.com/office/drawing/2014/main" id="{19068438-2CE1-4228-951A-DE411523FA76}"/>
              </a:ext>
            </a:extLst>
          </p:cNvPr>
          <p:cNvSpPr>
            <a:spLocks noGrp="1"/>
          </p:cNvSpPr>
          <p:nvPr>
            <p:ph type="title"/>
          </p:nvPr>
        </p:nvSpPr>
        <p:spPr>
          <a:xfrm>
            <a:off x="838200" y="22226"/>
            <a:ext cx="11293530" cy="806450"/>
          </a:xfrm>
        </p:spPr>
        <p:txBody>
          <a:bodyPr>
            <a:normAutofit/>
          </a:bodyPr>
          <a:lstStyle/>
          <a:p>
            <a:r>
              <a:rPr lang="en-US" dirty="0"/>
              <a:t>Layer Characterization:  </a:t>
            </a:r>
            <a:r>
              <a:rPr lang="en-US" i="1" dirty="0">
                <a:solidFill>
                  <a:srgbClr val="FF0000"/>
                </a:solidFill>
              </a:rPr>
              <a:t>Horizontal &amp; Vertical</a:t>
            </a:r>
          </a:p>
        </p:txBody>
      </p:sp>
      <p:sp>
        <p:nvSpPr>
          <p:cNvPr id="4" name="Footer Placeholder 3">
            <a:extLst>
              <a:ext uri="{FF2B5EF4-FFF2-40B4-BE49-F238E27FC236}">
                <a16:creationId xmlns:a16="http://schemas.microsoft.com/office/drawing/2014/main" id="{34C89398-FA4C-4EEB-B2EA-99E733542633}"/>
              </a:ext>
            </a:extLst>
          </p:cNvPr>
          <p:cNvSpPr>
            <a:spLocks noGrp="1"/>
          </p:cNvSpPr>
          <p:nvPr>
            <p:ph type="ftr" sz="quarter" idx="11"/>
          </p:nvPr>
        </p:nvSpPr>
        <p:spPr/>
        <p:txBody>
          <a:bodyPr/>
          <a:lstStyle/>
          <a:p>
            <a:r>
              <a:rPr lang="en-US" dirty="0"/>
              <a:t>SES MDI using SDC-SDPi+FHIR</a:t>
            </a:r>
          </a:p>
        </p:txBody>
      </p:sp>
      <p:sp>
        <p:nvSpPr>
          <p:cNvPr id="5" name="Slide Number Placeholder 4">
            <a:extLst>
              <a:ext uri="{FF2B5EF4-FFF2-40B4-BE49-F238E27FC236}">
                <a16:creationId xmlns:a16="http://schemas.microsoft.com/office/drawing/2014/main" id="{54A767C6-992D-4DB9-8658-EA39A51C06CF}"/>
              </a:ext>
            </a:extLst>
          </p:cNvPr>
          <p:cNvSpPr>
            <a:spLocks noGrp="1"/>
          </p:cNvSpPr>
          <p:nvPr>
            <p:ph type="sldNum" sz="quarter" idx="12"/>
          </p:nvPr>
        </p:nvSpPr>
        <p:spPr/>
        <p:txBody>
          <a:bodyPr/>
          <a:lstStyle/>
          <a:p>
            <a:fld id="{4B2B13E8-E2F1-42A7-A4D7-4750DA1EC715}" type="slidenum">
              <a:rPr lang="en-US" smtClean="0"/>
              <a:pPr/>
              <a:t>36</a:t>
            </a:fld>
            <a:endParaRPr lang="en-US" dirty="0"/>
          </a:p>
        </p:txBody>
      </p:sp>
      <p:grpSp>
        <p:nvGrpSpPr>
          <p:cNvPr id="8" name="Group 7">
            <a:extLst>
              <a:ext uri="{FF2B5EF4-FFF2-40B4-BE49-F238E27FC236}">
                <a16:creationId xmlns:a16="http://schemas.microsoft.com/office/drawing/2014/main" id="{8C20BADA-8AD9-4E7B-9C57-608682CE38B4}"/>
              </a:ext>
            </a:extLst>
          </p:cNvPr>
          <p:cNvGrpSpPr>
            <a:grpSpLocks noChangeAspect="1"/>
          </p:cNvGrpSpPr>
          <p:nvPr/>
        </p:nvGrpSpPr>
        <p:grpSpPr>
          <a:xfrm rot="16200000">
            <a:off x="497958" y="2983981"/>
            <a:ext cx="4272844" cy="2560797"/>
            <a:chOff x="1014990" y="1747420"/>
            <a:chExt cx="5305422" cy="3179640"/>
          </a:xfrm>
        </p:grpSpPr>
        <p:sp>
          <p:nvSpPr>
            <p:cNvPr id="6" name="Rectangle 5">
              <a:extLst>
                <a:ext uri="{FF2B5EF4-FFF2-40B4-BE49-F238E27FC236}">
                  <a16:creationId xmlns:a16="http://schemas.microsoft.com/office/drawing/2014/main" id="{B5E8C3ED-1CA2-47C9-AB6C-9C35515D7C9F}"/>
                </a:ext>
              </a:extLst>
            </p:cNvPr>
            <p:cNvSpPr/>
            <p:nvPr/>
          </p:nvSpPr>
          <p:spPr>
            <a:xfrm>
              <a:off x="1014990" y="1747420"/>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Unique Subject Concepts &amp; Components (Terms)</a:t>
              </a:r>
            </a:p>
          </p:txBody>
        </p:sp>
        <p:sp>
          <p:nvSpPr>
            <p:cNvPr id="7" name="Rectangle 6">
              <a:extLst>
                <a:ext uri="{FF2B5EF4-FFF2-40B4-BE49-F238E27FC236}">
                  <a16:creationId xmlns:a16="http://schemas.microsoft.com/office/drawing/2014/main" id="{D7D48BA3-1F8D-48AD-BA78-C19E8EF2B08F}"/>
                </a:ext>
              </a:extLst>
            </p:cNvPr>
            <p:cNvSpPr/>
            <p:nvPr/>
          </p:nvSpPr>
          <p:spPr>
            <a:xfrm>
              <a:off x="1014990" y="2321758"/>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Layer-specific Information &amp; Knowledge (UML models)</a:t>
              </a:r>
            </a:p>
          </p:txBody>
        </p:sp>
        <p:sp>
          <p:nvSpPr>
            <p:cNvPr id="13" name="Rectangle 12">
              <a:extLst>
                <a:ext uri="{FF2B5EF4-FFF2-40B4-BE49-F238E27FC236}">
                  <a16:creationId xmlns:a16="http://schemas.microsoft.com/office/drawing/2014/main" id="{2C13491D-18D8-4E61-BB93-2E7D2C70F713}"/>
                </a:ext>
              </a:extLst>
            </p:cNvPr>
            <p:cNvSpPr/>
            <p:nvPr/>
          </p:nvSpPr>
          <p:spPr>
            <a:xfrm>
              <a:off x="1014990" y="3475484"/>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Requirements Formalization (Gherkin &amp; ReqIF Spec’s)</a:t>
              </a:r>
            </a:p>
          </p:txBody>
        </p:sp>
        <p:sp>
          <p:nvSpPr>
            <p:cNvPr id="15" name="Rectangle 14">
              <a:extLst>
                <a:ext uri="{FF2B5EF4-FFF2-40B4-BE49-F238E27FC236}">
                  <a16:creationId xmlns:a16="http://schemas.microsoft.com/office/drawing/2014/main" id="{A05C810C-91AE-4707-8098-FC0085161DDF}"/>
                </a:ext>
              </a:extLst>
            </p:cNvPr>
            <p:cNvSpPr/>
            <p:nvPr/>
          </p:nvSpPr>
          <p:spPr>
            <a:xfrm>
              <a:off x="1014990" y="4048401"/>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Implementation Trust Logic (SES Assurance Case Spec’s)</a:t>
              </a:r>
            </a:p>
          </p:txBody>
        </p:sp>
        <p:sp>
          <p:nvSpPr>
            <p:cNvPr id="17" name="Rectangle 16">
              <a:extLst>
                <a:ext uri="{FF2B5EF4-FFF2-40B4-BE49-F238E27FC236}">
                  <a16:creationId xmlns:a16="http://schemas.microsoft.com/office/drawing/2014/main" id="{9266CA40-A5B2-4DFC-BE1C-844649240A74}"/>
                </a:ext>
              </a:extLst>
            </p:cNvPr>
            <p:cNvSpPr/>
            <p:nvPr/>
          </p:nvSpPr>
          <p:spPr>
            <a:xfrm>
              <a:off x="1014990" y="2898621"/>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Layer API &amp; Capabilities &amp; Requirements (Inter-layer Spec’s)</a:t>
              </a:r>
            </a:p>
          </p:txBody>
        </p:sp>
        <p:sp>
          <p:nvSpPr>
            <p:cNvPr id="19" name="Rectangle 18">
              <a:extLst>
                <a:ext uri="{FF2B5EF4-FFF2-40B4-BE49-F238E27FC236}">
                  <a16:creationId xmlns:a16="http://schemas.microsoft.com/office/drawing/2014/main" id="{371C8145-0E2A-4451-864C-5001DD8D9E9B}"/>
                </a:ext>
              </a:extLst>
            </p:cNvPr>
            <p:cNvSpPr/>
            <p:nvPr/>
          </p:nvSpPr>
          <p:spPr>
            <a:xfrm>
              <a:off x="1014990" y="4621318"/>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Implementation Technology Logic (MDI Spec’s)</a:t>
              </a:r>
            </a:p>
          </p:txBody>
        </p:sp>
      </p:grpSp>
      <p:sp>
        <p:nvSpPr>
          <p:cNvPr id="9" name="Left Brace 8">
            <a:extLst>
              <a:ext uri="{FF2B5EF4-FFF2-40B4-BE49-F238E27FC236}">
                <a16:creationId xmlns:a16="http://schemas.microsoft.com/office/drawing/2014/main" id="{B86CF2E5-E9A6-4FAF-BA12-92255E000CEB}"/>
              </a:ext>
            </a:extLst>
          </p:cNvPr>
          <p:cNvSpPr/>
          <p:nvPr/>
        </p:nvSpPr>
        <p:spPr>
          <a:xfrm rot="5400000">
            <a:off x="2526678" y="674604"/>
            <a:ext cx="215403" cy="25607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E9C229C-0EA2-4388-8598-B68C5AC18BA1}"/>
              </a:ext>
            </a:extLst>
          </p:cNvPr>
          <p:cNvSpPr txBox="1"/>
          <p:nvPr/>
        </p:nvSpPr>
        <p:spPr>
          <a:xfrm>
            <a:off x="936970" y="1057758"/>
            <a:ext cx="3419475" cy="830997"/>
          </a:xfrm>
          <a:prstGeom prst="rect">
            <a:avLst/>
          </a:prstGeom>
          <a:noFill/>
        </p:spPr>
        <p:txBody>
          <a:bodyPr wrap="square" rtlCol="0">
            <a:spAutoFit/>
          </a:bodyPr>
          <a:lstStyle/>
          <a:p>
            <a:pPr algn="ctr"/>
            <a:r>
              <a:rPr lang="en-US" sz="2400" b="1" dirty="0">
                <a:solidFill>
                  <a:srgbClr val="0070C0"/>
                </a:solidFill>
              </a:rPr>
              <a:t>Horizontal</a:t>
            </a:r>
          </a:p>
          <a:p>
            <a:pPr algn="ctr"/>
            <a:r>
              <a:rPr lang="en-US" sz="2400" dirty="0">
                <a:solidFill>
                  <a:srgbClr val="0070C0"/>
                </a:solidFill>
              </a:rPr>
              <a:t>(Intra-Garden Walkways)</a:t>
            </a:r>
          </a:p>
        </p:txBody>
      </p:sp>
      <p:sp>
        <p:nvSpPr>
          <p:cNvPr id="14" name="TextBox 13">
            <a:extLst>
              <a:ext uri="{FF2B5EF4-FFF2-40B4-BE49-F238E27FC236}">
                <a16:creationId xmlns:a16="http://schemas.microsoft.com/office/drawing/2014/main" id="{569C0E6D-3952-448D-BBAA-B8E39D664D9A}"/>
              </a:ext>
            </a:extLst>
          </p:cNvPr>
          <p:cNvSpPr txBox="1"/>
          <p:nvPr/>
        </p:nvSpPr>
        <p:spPr>
          <a:xfrm>
            <a:off x="5948811" y="1057758"/>
            <a:ext cx="3290439" cy="830997"/>
          </a:xfrm>
          <a:prstGeom prst="rect">
            <a:avLst/>
          </a:prstGeom>
          <a:noFill/>
        </p:spPr>
        <p:txBody>
          <a:bodyPr wrap="square" rtlCol="0">
            <a:spAutoFit/>
          </a:bodyPr>
          <a:lstStyle/>
          <a:p>
            <a:pPr algn="ctr"/>
            <a:r>
              <a:rPr lang="en-US" sz="2400" b="1" dirty="0">
                <a:solidFill>
                  <a:srgbClr val="0070C0"/>
                </a:solidFill>
              </a:rPr>
              <a:t>Vertical</a:t>
            </a:r>
          </a:p>
          <a:p>
            <a:pPr algn="ctr"/>
            <a:r>
              <a:rPr lang="en-US" sz="2400" dirty="0">
                <a:solidFill>
                  <a:srgbClr val="0070C0"/>
                </a:solidFill>
              </a:rPr>
              <a:t>(Inter-Garden Stairways)</a:t>
            </a:r>
          </a:p>
        </p:txBody>
      </p:sp>
      <p:cxnSp>
        <p:nvCxnSpPr>
          <p:cNvPr id="21" name="Straight Arrow Connector 20">
            <a:extLst>
              <a:ext uri="{FF2B5EF4-FFF2-40B4-BE49-F238E27FC236}">
                <a16:creationId xmlns:a16="http://schemas.microsoft.com/office/drawing/2014/main" id="{113E02CE-3384-46A3-8293-E0ABF03DA300}"/>
              </a:ext>
            </a:extLst>
          </p:cNvPr>
          <p:cNvCxnSpPr>
            <a:cxnSpLocks/>
          </p:cNvCxnSpPr>
          <p:nvPr/>
        </p:nvCxnSpPr>
        <p:spPr>
          <a:xfrm>
            <a:off x="7803581" y="1936380"/>
            <a:ext cx="41320" cy="431751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A7F9A17A-F960-48DF-9426-CB4F59758382}"/>
              </a:ext>
            </a:extLst>
          </p:cNvPr>
          <p:cNvSpPr/>
          <p:nvPr/>
        </p:nvSpPr>
        <p:spPr>
          <a:xfrm>
            <a:off x="5818243" y="2127957"/>
            <a:ext cx="246238" cy="4272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1ABB7C8F-5648-4EE8-A8E1-17F6AF6D98E3}"/>
              </a:ext>
            </a:extLst>
          </p:cNvPr>
          <p:cNvSpPr/>
          <p:nvPr/>
        </p:nvSpPr>
        <p:spPr>
          <a:xfrm rot="10800000">
            <a:off x="4119732" y="2062705"/>
            <a:ext cx="246238" cy="4338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7C6DADEC-B33D-45A3-8989-722A7B5F1A6F}"/>
              </a:ext>
            </a:extLst>
          </p:cNvPr>
          <p:cNvSpPr txBox="1"/>
          <p:nvPr/>
        </p:nvSpPr>
        <p:spPr>
          <a:xfrm>
            <a:off x="4391191" y="3256412"/>
            <a:ext cx="1516599" cy="1754326"/>
          </a:xfrm>
          <a:prstGeom prst="rect">
            <a:avLst/>
          </a:prstGeom>
          <a:noFill/>
        </p:spPr>
        <p:txBody>
          <a:bodyPr wrap="square" rtlCol="0">
            <a:spAutoFit/>
          </a:bodyPr>
          <a:lstStyle/>
          <a:p>
            <a:pPr algn="ctr"/>
            <a:r>
              <a:rPr lang="en-US" dirty="0">
                <a:solidFill>
                  <a:srgbClr val="0070C0"/>
                </a:solidFill>
              </a:rPr>
              <a:t>Each Layer Characterized Horizontally  </a:t>
            </a:r>
          </a:p>
          <a:p>
            <a:pPr algn="ctr"/>
            <a:r>
              <a:rPr lang="en-US" dirty="0">
                <a:solidFill>
                  <a:srgbClr val="0070C0"/>
                </a:solidFill>
              </a:rPr>
              <a:t>&amp; </a:t>
            </a:r>
          </a:p>
          <a:p>
            <a:pPr algn="ctr"/>
            <a:r>
              <a:rPr lang="en-US" dirty="0">
                <a:solidFill>
                  <a:srgbClr val="0070C0"/>
                </a:solidFill>
              </a:rPr>
              <a:t>Integrated Vertically</a:t>
            </a:r>
          </a:p>
        </p:txBody>
      </p:sp>
      <p:sp>
        <p:nvSpPr>
          <p:cNvPr id="3" name="TextBox 2">
            <a:extLst>
              <a:ext uri="{FF2B5EF4-FFF2-40B4-BE49-F238E27FC236}">
                <a16:creationId xmlns:a16="http://schemas.microsoft.com/office/drawing/2014/main" id="{66939F79-AF9C-4F82-BFCC-F00C7A4CAF92}"/>
              </a:ext>
            </a:extLst>
          </p:cNvPr>
          <p:cNvSpPr txBox="1"/>
          <p:nvPr/>
        </p:nvSpPr>
        <p:spPr>
          <a:xfrm>
            <a:off x="141840" y="694334"/>
            <a:ext cx="6130580" cy="400110"/>
          </a:xfrm>
          <a:prstGeom prst="rect">
            <a:avLst/>
          </a:prstGeom>
          <a:noFill/>
          <a:ln>
            <a:solidFill>
              <a:srgbClr val="FF0000"/>
            </a:solidFill>
          </a:ln>
        </p:spPr>
        <p:txBody>
          <a:bodyPr wrap="square" rtlCol="0">
            <a:spAutoFit/>
          </a:bodyPr>
          <a:lstStyle/>
          <a:p>
            <a:r>
              <a:rPr lang="en-US" sz="2000" dirty="0">
                <a:solidFill>
                  <a:srgbClr val="FF0000"/>
                </a:solidFill>
              </a:rPr>
              <a:t>Remember from 2020 Hanging Gardens discussion …</a:t>
            </a:r>
          </a:p>
        </p:txBody>
      </p:sp>
      <p:sp>
        <p:nvSpPr>
          <p:cNvPr id="10" name="Sun 9">
            <a:extLst>
              <a:ext uri="{FF2B5EF4-FFF2-40B4-BE49-F238E27FC236}">
                <a16:creationId xmlns:a16="http://schemas.microsoft.com/office/drawing/2014/main" id="{9CCCBEA8-C973-4C21-8C4A-1F86AC130584}"/>
              </a:ext>
            </a:extLst>
          </p:cNvPr>
          <p:cNvSpPr/>
          <p:nvPr/>
        </p:nvSpPr>
        <p:spPr>
          <a:xfrm>
            <a:off x="2667458" y="1813467"/>
            <a:ext cx="399070" cy="365125"/>
          </a:xfrm>
          <a:prstGeom prst="su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35CCF04-0A34-4687-AA9B-C0CB556AEB8A}"/>
              </a:ext>
            </a:extLst>
          </p:cNvPr>
          <p:cNvSpPr txBox="1"/>
          <p:nvPr/>
        </p:nvSpPr>
        <p:spPr>
          <a:xfrm>
            <a:off x="4365969" y="5286375"/>
            <a:ext cx="1452273" cy="461665"/>
          </a:xfrm>
          <a:prstGeom prst="rect">
            <a:avLst/>
          </a:prstGeom>
          <a:noFill/>
        </p:spPr>
        <p:txBody>
          <a:bodyPr wrap="square" rtlCol="0">
            <a:spAutoFit/>
          </a:bodyPr>
          <a:lstStyle/>
          <a:p>
            <a:pPr algn="ctr"/>
            <a:r>
              <a:rPr lang="en-US" sz="2400" b="1" dirty="0">
                <a:solidFill>
                  <a:srgbClr val="FF0000"/>
                </a:solidFill>
              </a:rPr>
              <a:t>How?!</a:t>
            </a:r>
          </a:p>
        </p:txBody>
      </p:sp>
      <p:sp>
        <p:nvSpPr>
          <p:cNvPr id="24" name="Sun 23">
            <a:extLst>
              <a:ext uri="{FF2B5EF4-FFF2-40B4-BE49-F238E27FC236}">
                <a16:creationId xmlns:a16="http://schemas.microsoft.com/office/drawing/2014/main" id="{ADEC5EFB-9C65-49AC-8E84-74335BCB375F}"/>
              </a:ext>
            </a:extLst>
          </p:cNvPr>
          <p:cNvSpPr/>
          <p:nvPr/>
        </p:nvSpPr>
        <p:spPr>
          <a:xfrm>
            <a:off x="2190305" y="1813466"/>
            <a:ext cx="399070" cy="365125"/>
          </a:xfrm>
          <a:prstGeom prst="su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Sun 24">
            <a:extLst>
              <a:ext uri="{FF2B5EF4-FFF2-40B4-BE49-F238E27FC236}">
                <a16:creationId xmlns:a16="http://schemas.microsoft.com/office/drawing/2014/main" id="{9E5CB7A4-2C1E-4EC9-A6FD-5914AC29F0AC}"/>
              </a:ext>
            </a:extLst>
          </p:cNvPr>
          <p:cNvSpPr/>
          <p:nvPr/>
        </p:nvSpPr>
        <p:spPr>
          <a:xfrm>
            <a:off x="3144089" y="1795091"/>
            <a:ext cx="399070" cy="365125"/>
          </a:xfrm>
          <a:prstGeom prst="su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3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1000" fill="hold"/>
                                        <p:tgtEl>
                                          <p:spTgt spid="25"/>
                                        </p:tgtEl>
                                        <p:attrNameLst>
                                          <p:attrName>ppt_w</p:attrName>
                                        </p:attrNameLst>
                                      </p:cBhvr>
                                      <p:tavLst>
                                        <p:tav tm="0">
                                          <p:val>
                                            <p:fltVal val="0"/>
                                          </p:val>
                                        </p:tav>
                                        <p:tav tm="100000">
                                          <p:val>
                                            <p:strVal val="#ppt_w"/>
                                          </p:val>
                                        </p:tav>
                                      </p:tavLst>
                                    </p:anim>
                                    <p:anim calcmode="lin" valueType="num">
                                      <p:cBhvr>
                                        <p:cTn id="14" dur="1000" fill="hold"/>
                                        <p:tgtEl>
                                          <p:spTgt spid="25"/>
                                        </p:tgtEl>
                                        <p:attrNameLst>
                                          <p:attrName>ppt_h</p:attrName>
                                        </p:attrNameLst>
                                      </p:cBhvr>
                                      <p:tavLst>
                                        <p:tav tm="0">
                                          <p:val>
                                            <p:fltVal val="0"/>
                                          </p:val>
                                        </p:tav>
                                        <p:tav tm="100000">
                                          <p:val>
                                            <p:strVal val="#ppt_h"/>
                                          </p:val>
                                        </p:tav>
                                      </p:tavLst>
                                    </p:anim>
                                    <p:anim calcmode="lin" valueType="num">
                                      <p:cBhvr>
                                        <p:cTn id="15" dur="1000" fill="hold"/>
                                        <p:tgtEl>
                                          <p:spTgt spid="25"/>
                                        </p:tgtEl>
                                        <p:attrNameLst>
                                          <p:attrName>style.rotation</p:attrName>
                                        </p:attrNameLst>
                                      </p:cBhvr>
                                      <p:tavLst>
                                        <p:tav tm="0">
                                          <p:val>
                                            <p:fltVal val="90"/>
                                          </p:val>
                                        </p:tav>
                                        <p:tav tm="100000">
                                          <p:val>
                                            <p:fltVal val="0"/>
                                          </p:val>
                                        </p:tav>
                                      </p:tavLst>
                                    </p:anim>
                                    <p:animEffect transition="in" filter="fade">
                                      <p:cBhvr>
                                        <p:cTn id="16" dur="1000"/>
                                        <p:tgtEl>
                                          <p:spTgt spid="2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1000" fill="hold"/>
                                        <p:tgtEl>
                                          <p:spTgt spid="24"/>
                                        </p:tgtEl>
                                        <p:attrNameLst>
                                          <p:attrName>ppt_w</p:attrName>
                                        </p:attrNameLst>
                                      </p:cBhvr>
                                      <p:tavLst>
                                        <p:tav tm="0">
                                          <p:val>
                                            <p:fltVal val="0"/>
                                          </p:val>
                                        </p:tav>
                                        <p:tav tm="100000">
                                          <p:val>
                                            <p:strVal val="#ppt_w"/>
                                          </p:val>
                                        </p:tav>
                                      </p:tavLst>
                                    </p:anim>
                                    <p:anim calcmode="lin" valueType="num">
                                      <p:cBhvr>
                                        <p:cTn id="26" dur="1000" fill="hold"/>
                                        <p:tgtEl>
                                          <p:spTgt spid="24"/>
                                        </p:tgtEl>
                                        <p:attrNameLst>
                                          <p:attrName>ppt_h</p:attrName>
                                        </p:attrNameLst>
                                      </p:cBhvr>
                                      <p:tavLst>
                                        <p:tav tm="0">
                                          <p:val>
                                            <p:fltVal val="0"/>
                                          </p:val>
                                        </p:tav>
                                        <p:tav tm="100000">
                                          <p:val>
                                            <p:strVal val="#ppt_h"/>
                                          </p:val>
                                        </p:tav>
                                      </p:tavLst>
                                    </p:anim>
                                    <p:anim calcmode="lin" valueType="num">
                                      <p:cBhvr>
                                        <p:cTn id="27" dur="1000" fill="hold"/>
                                        <p:tgtEl>
                                          <p:spTgt spid="24"/>
                                        </p:tgtEl>
                                        <p:attrNameLst>
                                          <p:attrName>style.rotation</p:attrName>
                                        </p:attrNameLst>
                                      </p:cBhvr>
                                      <p:tavLst>
                                        <p:tav tm="0">
                                          <p:val>
                                            <p:fltVal val="90"/>
                                          </p:val>
                                        </p:tav>
                                        <p:tav tm="100000">
                                          <p:val>
                                            <p:fltVal val="0"/>
                                          </p:val>
                                        </p:tav>
                                      </p:tavLst>
                                    </p:anim>
                                    <p:animEffect transition="in" filter="fade">
                                      <p:cBhvr>
                                        <p:cTn id="2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B1F9E2-33D6-4517-B266-C5DB842B03A7}"/>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7B22D43-313B-4C19-825F-013377FFAFCC}"/>
              </a:ext>
            </a:extLst>
          </p:cNvPr>
          <p:cNvSpPr>
            <a:spLocks noGrp="1"/>
          </p:cNvSpPr>
          <p:nvPr>
            <p:ph type="sldNum" sz="quarter" idx="12"/>
          </p:nvPr>
        </p:nvSpPr>
        <p:spPr/>
        <p:txBody>
          <a:bodyPr/>
          <a:lstStyle/>
          <a:p>
            <a:fld id="{4B2B13E8-E2F1-42A7-A4D7-4750DA1EC715}" type="slidenum">
              <a:rPr lang="en-US" smtClean="0"/>
              <a:pPr/>
              <a:t>37</a:t>
            </a:fld>
            <a:endParaRPr lang="en-US" dirty="0"/>
          </a:p>
        </p:txBody>
      </p:sp>
      <p:pic>
        <p:nvPicPr>
          <p:cNvPr id="7" name="Picture 6" descr="Graphical user interface&#10;&#10;Description automatically generated">
            <a:extLst>
              <a:ext uri="{FF2B5EF4-FFF2-40B4-BE49-F238E27FC236}">
                <a16:creationId xmlns:a16="http://schemas.microsoft.com/office/drawing/2014/main" id="{9F002170-E11C-4723-9699-43D5C4313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742" y="3001744"/>
            <a:ext cx="4498833" cy="3389531"/>
          </a:xfrm>
          <a:prstGeom prst="rect">
            <a:avLst/>
          </a:prstGeom>
          <a:ln w="19050">
            <a:solidFill>
              <a:schemeClr val="accent1"/>
            </a:solidFill>
          </a:ln>
        </p:spPr>
      </p:pic>
      <p:sp>
        <p:nvSpPr>
          <p:cNvPr id="9" name="Title 1">
            <a:extLst>
              <a:ext uri="{FF2B5EF4-FFF2-40B4-BE49-F238E27FC236}">
                <a16:creationId xmlns:a16="http://schemas.microsoft.com/office/drawing/2014/main" id="{9E86CA11-7615-4CD6-A73D-E62EB8FA8D6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ReqIF sightings in the gardens …</a:t>
            </a:r>
          </a:p>
        </p:txBody>
      </p:sp>
      <p:sp>
        <p:nvSpPr>
          <p:cNvPr id="11" name="TextBox 10">
            <a:extLst>
              <a:ext uri="{FF2B5EF4-FFF2-40B4-BE49-F238E27FC236}">
                <a16:creationId xmlns:a16="http://schemas.microsoft.com/office/drawing/2014/main" id="{332B7727-D76D-4B25-B785-8F0836B16E0C}"/>
              </a:ext>
            </a:extLst>
          </p:cNvPr>
          <p:cNvSpPr txBox="1"/>
          <p:nvPr/>
        </p:nvSpPr>
        <p:spPr>
          <a:xfrm>
            <a:off x="1214964" y="4187418"/>
            <a:ext cx="4543426" cy="1938992"/>
          </a:xfrm>
          <a:prstGeom prst="rect">
            <a:avLst/>
          </a:prstGeom>
          <a:noFill/>
        </p:spPr>
        <p:txBody>
          <a:bodyPr wrap="square" rtlCol="0">
            <a:spAutoFit/>
          </a:bodyPr>
          <a:lstStyle/>
          <a:p>
            <a:r>
              <a:rPr lang="en-US" sz="2000" dirty="0">
                <a:solidFill>
                  <a:srgbClr val="0070C0"/>
                </a:solidFill>
              </a:rPr>
              <a:t>Note:  Though Requirements Interchange Format (ReqIF) does not ensure inter-layer requirements integration out-of-the-box, it is increasingly used and as a result, found supported by many requirements management system tools.</a:t>
            </a:r>
          </a:p>
        </p:txBody>
      </p:sp>
      <p:pic>
        <p:nvPicPr>
          <p:cNvPr id="12" name="Picture 11" descr="Graphical user interface, application, Teams&#10;&#10;Description automatically generated">
            <a:extLst>
              <a:ext uri="{FF2B5EF4-FFF2-40B4-BE49-F238E27FC236}">
                <a16:creationId xmlns:a16="http://schemas.microsoft.com/office/drawing/2014/main" id="{709F89FB-6147-43FE-8C83-F8BE1957B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68" y="1021527"/>
            <a:ext cx="6396818" cy="2683697"/>
          </a:xfrm>
          <a:prstGeom prst="rect">
            <a:avLst/>
          </a:prstGeom>
          <a:ln w="19050">
            <a:solidFill>
              <a:schemeClr val="accent1"/>
            </a:solidFill>
          </a:ln>
        </p:spPr>
      </p:pic>
      <p:pic>
        <p:nvPicPr>
          <p:cNvPr id="14" name="Picture 13" descr="A screenshot of a social media post&#10;&#10;Description automatically generated">
            <a:extLst>
              <a:ext uri="{FF2B5EF4-FFF2-40B4-BE49-F238E27FC236}">
                <a16:creationId xmlns:a16="http://schemas.microsoft.com/office/drawing/2014/main" id="{69DF6E4C-2D2A-47B9-B1E4-01D70A7BC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0" y="73819"/>
            <a:ext cx="3752848" cy="2798650"/>
          </a:xfrm>
          <a:prstGeom prst="rect">
            <a:avLst/>
          </a:prstGeom>
        </p:spPr>
      </p:pic>
      <p:cxnSp>
        <p:nvCxnSpPr>
          <p:cNvPr id="15" name="Straight Arrow Connector 14">
            <a:extLst>
              <a:ext uri="{FF2B5EF4-FFF2-40B4-BE49-F238E27FC236}">
                <a16:creationId xmlns:a16="http://schemas.microsoft.com/office/drawing/2014/main" id="{CD4CC6F9-B691-4C94-A1E8-BFACF7A54997}"/>
              </a:ext>
            </a:extLst>
          </p:cNvPr>
          <p:cNvCxnSpPr>
            <a:cxnSpLocks/>
          </p:cNvCxnSpPr>
          <p:nvPr/>
        </p:nvCxnSpPr>
        <p:spPr>
          <a:xfrm flipH="1">
            <a:off x="9477375" y="1565705"/>
            <a:ext cx="1343358" cy="20252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890A59-A9C5-420C-B3D7-8A9B04E847B8}"/>
              </a:ext>
            </a:extLst>
          </p:cNvPr>
          <p:cNvCxnSpPr>
            <a:cxnSpLocks/>
          </p:cNvCxnSpPr>
          <p:nvPr/>
        </p:nvCxnSpPr>
        <p:spPr>
          <a:xfrm flipH="1">
            <a:off x="5750440" y="1800225"/>
            <a:ext cx="3336410" cy="8858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0B65A795-49CA-4049-9E67-61D8EF1950D6}"/>
              </a:ext>
            </a:extLst>
          </p:cNvPr>
          <p:cNvGrpSpPr/>
          <p:nvPr/>
        </p:nvGrpSpPr>
        <p:grpSpPr>
          <a:xfrm>
            <a:off x="8686800" y="4511843"/>
            <a:ext cx="1743075" cy="369332"/>
            <a:chOff x="8686800" y="4511843"/>
            <a:chExt cx="1743075" cy="369332"/>
          </a:xfrm>
        </p:grpSpPr>
        <p:cxnSp>
          <p:nvCxnSpPr>
            <p:cNvPr id="30" name="Straight Arrow Connector 29">
              <a:extLst>
                <a:ext uri="{FF2B5EF4-FFF2-40B4-BE49-F238E27FC236}">
                  <a16:creationId xmlns:a16="http://schemas.microsoft.com/office/drawing/2014/main" id="{6F06FC48-1208-4E8E-8FD1-BBC3F7F6D887}"/>
                </a:ext>
              </a:extLst>
            </p:cNvPr>
            <p:cNvCxnSpPr>
              <a:cxnSpLocks/>
            </p:cNvCxnSpPr>
            <p:nvPr/>
          </p:nvCxnSpPr>
          <p:spPr>
            <a:xfrm flipV="1">
              <a:off x="8686800" y="4853216"/>
              <a:ext cx="1743075" cy="453"/>
            </a:xfrm>
            <a:prstGeom prst="straightConnector1">
              <a:avLst/>
            </a:prstGeom>
            <a:ln w="38100" cap="flat" cmpd="sng" algn="ctr">
              <a:solidFill>
                <a:schemeClr val="accent1"/>
              </a:solidFill>
              <a:prstDash val="dash"/>
              <a:round/>
              <a:headEnd type="none" w="med" len="med"/>
              <a:tailEnd type="stealth"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1D634A5B-F6FD-4B68-BF08-B0ABCD9113F3}"/>
                </a:ext>
              </a:extLst>
            </p:cNvPr>
            <p:cNvSpPr txBox="1"/>
            <p:nvPr/>
          </p:nvSpPr>
          <p:spPr>
            <a:xfrm>
              <a:off x="8686800" y="4511843"/>
              <a:ext cx="1743075" cy="369332"/>
            </a:xfrm>
            <a:prstGeom prst="rect">
              <a:avLst/>
            </a:prstGeom>
            <a:noFill/>
          </p:spPr>
          <p:txBody>
            <a:bodyPr wrap="square" rtlCol="0">
              <a:spAutoFit/>
            </a:bodyPr>
            <a:lstStyle/>
            <a:p>
              <a:pPr algn="ctr"/>
              <a:r>
                <a:rPr lang="en-US" dirty="0">
                  <a:solidFill>
                    <a:srgbClr val="FF0000"/>
                  </a:solidFill>
                </a:rPr>
                <a:t>Word to ReqIF</a:t>
              </a:r>
            </a:p>
          </p:txBody>
        </p:sp>
      </p:grpSp>
      <p:grpSp>
        <p:nvGrpSpPr>
          <p:cNvPr id="36" name="Group 35">
            <a:extLst>
              <a:ext uri="{FF2B5EF4-FFF2-40B4-BE49-F238E27FC236}">
                <a16:creationId xmlns:a16="http://schemas.microsoft.com/office/drawing/2014/main" id="{35F660FF-56B8-4DC5-8B5B-FDF6D71D8B8D}"/>
              </a:ext>
            </a:extLst>
          </p:cNvPr>
          <p:cNvGrpSpPr/>
          <p:nvPr/>
        </p:nvGrpSpPr>
        <p:grpSpPr>
          <a:xfrm>
            <a:off x="2077503" y="2473217"/>
            <a:ext cx="2818348" cy="369332"/>
            <a:chOff x="8686800" y="4511843"/>
            <a:chExt cx="1743075" cy="369332"/>
          </a:xfrm>
        </p:grpSpPr>
        <p:cxnSp>
          <p:nvCxnSpPr>
            <p:cNvPr id="37" name="Straight Arrow Connector 36">
              <a:extLst>
                <a:ext uri="{FF2B5EF4-FFF2-40B4-BE49-F238E27FC236}">
                  <a16:creationId xmlns:a16="http://schemas.microsoft.com/office/drawing/2014/main" id="{F9DF5C32-E133-4988-A352-527C34E9BF15}"/>
                </a:ext>
              </a:extLst>
            </p:cNvPr>
            <p:cNvCxnSpPr>
              <a:cxnSpLocks/>
            </p:cNvCxnSpPr>
            <p:nvPr/>
          </p:nvCxnSpPr>
          <p:spPr>
            <a:xfrm flipV="1">
              <a:off x="8686800" y="4853216"/>
              <a:ext cx="1743075" cy="453"/>
            </a:xfrm>
            <a:prstGeom prst="straightConnector1">
              <a:avLst/>
            </a:prstGeom>
            <a:ln w="38100" cap="flat" cmpd="sng" algn="ctr">
              <a:solidFill>
                <a:schemeClr val="accent1"/>
              </a:solidFill>
              <a:prstDash val="dash"/>
              <a:round/>
              <a:headEnd type="none" w="med" len="med"/>
              <a:tailEnd type="stealth"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75E15580-E2F2-442A-820E-B844F35B7CAD}"/>
                </a:ext>
              </a:extLst>
            </p:cNvPr>
            <p:cNvSpPr txBox="1"/>
            <p:nvPr/>
          </p:nvSpPr>
          <p:spPr>
            <a:xfrm>
              <a:off x="8686800" y="4511843"/>
              <a:ext cx="1743075" cy="369332"/>
            </a:xfrm>
            <a:prstGeom prst="rect">
              <a:avLst/>
            </a:prstGeom>
            <a:noFill/>
          </p:spPr>
          <p:txBody>
            <a:bodyPr wrap="square" rtlCol="0">
              <a:spAutoFit/>
            </a:bodyPr>
            <a:lstStyle/>
            <a:p>
              <a:pPr algn="ctr"/>
              <a:r>
                <a:rPr lang="en-US" dirty="0">
                  <a:solidFill>
                    <a:srgbClr val="FF0000"/>
                  </a:solidFill>
                </a:rPr>
                <a:t>ReqIF to Word</a:t>
              </a:r>
            </a:p>
          </p:txBody>
        </p:sp>
      </p:grpSp>
    </p:spTree>
    <p:extLst>
      <p:ext uri="{BB962C8B-B14F-4D97-AF65-F5344CB8AC3E}">
        <p14:creationId xmlns:p14="http://schemas.microsoft.com/office/powerpoint/2010/main" val="2463432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38</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776372"/>
            <a:ext cx="11353799" cy="523220"/>
          </a:xfrm>
          <a:prstGeom prst="rect">
            <a:avLst/>
          </a:prstGeom>
          <a:noFill/>
        </p:spPr>
        <p:txBody>
          <a:bodyPr wrap="square" rtlCol="0">
            <a:spAutoFit/>
          </a:bodyPr>
          <a:lstStyle/>
          <a:p>
            <a:r>
              <a:rPr lang="en-US" sz="2800" b="1" dirty="0">
                <a:solidFill>
                  <a:srgbClr val="0070C0"/>
                </a:solidFill>
              </a:rPr>
              <a:t>Consider the following … “</a:t>
            </a:r>
            <a:r>
              <a:rPr lang="en-US" sz="2800" b="1" i="1" dirty="0">
                <a:solidFill>
                  <a:srgbClr val="0070C0"/>
                </a:solidFill>
              </a:rPr>
              <a:t>Traceability</a:t>
            </a:r>
            <a:r>
              <a:rPr lang="en-US" sz="2800" b="1" dirty="0">
                <a:solidFill>
                  <a:srgbClr val="0070C0"/>
                </a:solidFill>
              </a:rPr>
              <a:t> in a Hanging Gardens World”</a:t>
            </a:r>
          </a:p>
        </p:txBody>
      </p:sp>
      <p:grpSp>
        <p:nvGrpSpPr>
          <p:cNvPr id="8" name="Group 7">
            <a:extLst>
              <a:ext uri="{FF2B5EF4-FFF2-40B4-BE49-F238E27FC236}">
                <a16:creationId xmlns:a16="http://schemas.microsoft.com/office/drawing/2014/main" id="{8F89ADB3-77D7-49B0-8EF0-B1CB1C1C8F6D}"/>
              </a:ext>
            </a:extLst>
          </p:cNvPr>
          <p:cNvGrpSpPr>
            <a:grpSpLocks noChangeAspect="1"/>
          </p:cNvGrpSpPr>
          <p:nvPr/>
        </p:nvGrpSpPr>
        <p:grpSpPr>
          <a:xfrm>
            <a:off x="318200" y="1715090"/>
            <a:ext cx="4113970" cy="3090014"/>
            <a:chOff x="4667902" y="828676"/>
            <a:chExt cx="7524096" cy="5651371"/>
          </a:xfrm>
        </p:grpSpPr>
        <p:pic>
          <p:nvPicPr>
            <p:cNvPr id="9" name="Picture 8" descr="A screenshot of a social media post&#10;&#10;Description automatically generated">
              <a:extLst>
                <a:ext uri="{FF2B5EF4-FFF2-40B4-BE49-F238E27FC236}">
                  <a16:creationId xmlns:a16="http://schemas.microsoft.com/office/drawing/2014/main" id="{F90F958E-5D4B-49D3-B42C-20255D4A5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902" y="828676"/>
              <a:ext cx="7524096" cy="556391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4AAFFD2-3258-4914-95C5-C5D2CC2B249E}"/>
                    </a:ext>
                  </a:extLst>
                </p14:cNvPr>
                <p14:cNvContentPartPr/>
                <p14:nvPr/>
              </p14:nvContentPartPr>
              <p14:xfrm>
                <a:off x="11051490" y="1024607"/>
                <a:ext cx="406080" cy="5304600"/>
              </p14:xfrm>
            </p:contentPart>
          </mc:Choice>
          <mc:Fallback xmlns="">
            <p:pic>
              <p:nvPicPr>
                <p:cNvPr id="10" name="Ink 9">
                  <a:extLst>
                    <a:ext uri="{FF2B5EF4-FFF2-40B4-BE49-F238E27FC236}">
                      <a16:creationId xmlns:a16="http://schemas.microsoft.com/office/drawing/2014/main" id="{D4AAFFD2-3258-4914-95C5-C5D2CC2B249E}"/>
                    </a:ext>
                  </a:extLst>
                </p:cNvPr>
                <p:cNvPicPr/>
                <p:nvPr/>
              </p:nvPicPr>
              <p:blipFill>
                <a:blip r:embed="rId4"/>
                <a:stretch>
                  <a:fillRect/>
                </a:stretch>
              </p:blipFill>
              <p:spPr>
                <a:xfrm>
                  <a:off x="11018582" y="991688"/>
                  <a:ext cx="471237" cy="5369780"/>
                </a:xfrm>
                <a:prstGeom prst="rect">
                  <a:avLst/>
                </a:prstGeom>
              </p:spPr>
            </p:pic>
          </mc:Fallback>
        </mc:AlternateContent>
        <p:grpSp>
          <p:nvGrpSpPr>
            <p:cNvPr id="11" name="Group 10">
              <a:extLst>
                <a:ext uri="{FF2B5EF4-FFF2-40B4-BE49-F238E27FC236}">
                  <a16:creationId xmlns:a16="http://schemas.microsoft.com/office/drawing/2014/main" id="{1DBC77D2-38DD-423F-B702-7C2B1AEA93D6}"/>
                </a:ext>
              </a:extLst>
            </p:cNvPr>
            <p:cNvGrpSpPr/>
            <p:nvPr/>
          </p:nvGrpSpPr>
          <p:grpSpPr>
            <a:xfrm>
              <a:off x="9454890" y="1185167"/>
              <a:ext cx="1591920" cy="5294880"/>
              <a:chOff x="9454890" y="1185167"/>
              <a:chExt cx="1591920" cy="529488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6FBF1F1-3D53-4AEC-A70F-5EF6AD36B31C}"/>
                      </a:ext>
                    </a:extLst>
                  </p14:cNvPr>
                  <p14:cNvContentPartPr/>
                  <p14:nvPr/>
                </p14:nvContentPartPr>
                <p14:xfrm>
                  <a:off x="9454890" y="4491407"/>
                  <a:ext cx="1216800" cy="1988640"/>
                </p14:xfrm>
              </p:contentPart>
            </mc:Choice>
            <mc:Fallback xmlns="">
              <p:pic>
                <p:nvPicPr>
                  <p:cNvPr id="30" name="Ink 29">
                    <a:extLst>
                      <a:ext uri="{FF2B5EF4-FFF2-40B4-BE49-F238E27FC236}">
                        <a16:creationId xmlns:a16="http://schemas.microsoft.com/office/drawing/2014/main" id="{4847D26F-63D1-43B9-B2AE-39AE7EDD21DB}"/>
                      </a:ext>
                    </a:extLst>
                  </p:cNvPr>
                  <p:cNvPicPr/>
                  <p:nvPr/>
                </p:nvPicPr>
                <p:blipFill>
                  <a:blip r:embed="rId6"/>
                  <a:stretch>
                    <a:fillRect/>
                  </a:stretch>
                </p:blipFill>
                <p:spPr>
                  <a:xfrm>
                    <a:off x="9436890" y="4473410"/>
                    <a:ext cx="1252440" cy="202427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E7A93ACF-A239-4E61-A861-364E61899969}"/>
                      </a:ext>
                    </a:extLst>
                  </p14:cNvPr>
                  <p14:cNvContentPartPr/>
                  <p14:nvPr/>
                </p14:nvContentPartPr>
                <p14:xfrm>
                  <a:off x="10447410" y="1185167"/>
                  <a:ext cx="599400" cy="3522600"/>
                </p14:xfrm>
              </p:contentPart>
            </mc:Choice>
            <mc:Fallback xmlns="">
              <p:pic>
                <p:nvPicPr>
                  <p:cNvPr id="29" name="Ink 28">
                    <a:extLst>
                      <a:ext uri="{FF2B5EF4-FFF2-40B4-BE49-F238E27FC236}">
                        <a16:creationId xmlns:a16="http://schemas.microsoft.com/office/drawing/2014/main" id="{78A35859-F23E-4000-9D93-686566DF1B98}"/>
                      </a:ext>
                    </a:extLst>
                  </p:cNvPr>
                  <p:cNvPicPr/>
                  <p:nvPr/>
                </p:nvPicPr>
                <p:blipFill>
                  <a:blip r:embed="rId8"/>
                  <a:stretch>
                    <a:fillRect/>
                  </a:stretch>
                </p:blipFill>
                <p:spPr>
                  <a:xfrm>
                    <a:off x="10429410" y="1167167"/>
                    <a:ext cx="635040" cy="355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04D4136-4869-401A-A8AF-E703C6CF9C00}"/>
                    </a:ext>
                  </a:extLst>
                </p14:cNvPr>
                <p14:cNvContentPartPr/>
                <p14:nvPr/>
              </p14:nvContentPartPr>
              <p14:xfrm>
                <a:off x="6304090" y="1113106"/>
                <a:ext cx="1621440" cy="5234400"/>
              </p14:xfrm>
            </p:contentPart>
          </mc:Choice>
          <mc:Fallback xmlns="">
            <p:pic>
              <p:nvPicPr>
                <p:cNvPr id="12" name="Ink 11">
                  <a:extLst>
                    <a:ext uri="{FF2B5EF4-FFF2-40B4-BE49-F238E27FC236}">
                      <a16:creationId xmlns:a16="http://schemas.microsoft.com/office/drawing/2014/main" id="{304D4136-4869-401A-A8AF-E703C6CF9C00}"/>
                    </a:ext>
                  </a:extLst>
                </p:cNvPr>
                <p:cNvPicPr/>
                <p:nvPr/>
              </p:nvPicPr>
              <p:blipFill>
                <a:blip r:embed="rId10"/>
                <a:stretch>
                  <a:fillRect/>
                </a:stretch>
              </p:blipFill>
              <p:spPr>
                <a:xfrm>
                  <a:off x="6271174" y="1080189"/>
                  <a:ext cx="1686614" cy="529957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926CFD04-BEDD-4375-A058-03AC04C82069}"/>
                  </a:ext>
                </a:extLst>
              </p14:cNvPr>
              <p14:cNvContentPartPr/>
              <p14:nvPr/>
            </p14:nvContentPartPr>
            <p14:xfrm>
              <a:off x="4757235" y="2818755"/>
              <a:ext cx="2160" cy="3240"/>
            </p14:xfrm>
          </p:contentPart>
        </mc:Choice>
        <mc:Fallback xmlns="">
          <p:pic>
            <p:nvPicPr>
              <p:cNvPr id="4" name="Ink 3">
                <a:extLst>
                  <a:ext uri="{FF2B5EF4-FFF2-40B4-BE49-F238E27FC236}">
                    <a16:creationId xmlns:a16="http://schemas.microsoft.com/office/drawing/2014/main" id="{926CFD04-BEDD-4375-A058-03AC04C82069}"/>
                  </a:ext>
                </a:extLst>
              </p:cNvPr>
              <p:cNvPicPr/>
              <p:nvPr/>
            </p:nvPicPr>
            <p:blipFill>
              <a:blip r:embed="rId12"/>
              <a:stretch>
                <a:fillRect/>
              </a:stretch>
            </p:blipFill>
            <p:spPr>
              <a:xfrm>
                <a:off x="4748235" y="2810115"/>
                <a:ext cx="19800" cy="20880"/>
              </a:xfrm>
              <a:prstGeom prst="rect">
                <a:avLst/>
              </a:prstGeom>
            </p:spPr>
          </p:pic>
        </mc:Fallback>
      </mc:AlternateContent>
      <p:sp>
        <p:nvSpPr>
          <p:cNvPr id="30" name="Rectangle: Rounded Corners 29">
            <a:extLst>
              <a:ext uri="{FF2B5EF4-FFF2-40B4-BE49-F238E27FC236}">
                <a16:creationId xmlns:a16="http://schemas.microsoft.com/office/drawing/2014/main" id="{5384D6BC-4F3E-4048-BF95-0E2AF00CF8D5}"/>
              </a:ext>
            </a:extLst>
          </p:cNvPr>
          <p:cNvSpPr/>
          <p:nvPr/>
        </p:nvSpPr>
        <p:spPr>
          <a:xfrm>
            <a:off x="8257522" y="2564554"/>
            <a:ext cx="1856303"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ReqIF “Layer Mapping” Tool</a:t>
            </a:r>
          </a:p>
        </p:txBody>
      </p:sp>
      <p:sp>
        <p:nvSpPr>
          <p:cNvPr id="3" name="TextBox 2">
            <a:extLst>
              <a:ext uri="{FF2B5EF4-FFF2-40B4-BE49-F238E27FC236}">
                <a16:creationId xmlns:a16="http://schemas.microsoft.com/office/drawing/2014/main" id="{24E2DE78-1655-4B32-A22D-0EF043777FEF}"/>
              </a:ext>
            </a:extLst>
          </p:cNvPr>
          <p:cNvSpPr txBox="1"/>
          <p:nvPr/>
        </p:nvSpPr>
        <p:spPr>
          <a:xfrm>
            <a:off x="318200" y="4913304"/>
            <a:ext cx="4330000" cy="1846659"/>
          </a:xfrm>
          <a:prstGeom prst="rect">
            <a:avLst/>
          </a:prstGeom>
          <a:solidFill>
            <a:schemeClr val="bg1"/>
          </a:solidFill>
          <a:ln>
            <a:solidFill>
              <a:srgbClr val="002060"/>
            </a:solidFill>
          </a:ln>
        </p:spPr>
        <p:txBody>
          <a:bodyPr wrap="square" rtlCol="0">
            <a:spAutoFit/>
          </a:bodyPr>
          <a:lstStyle/>
          <a:p>
            <a:r>
              <a:rPr lang="en-US" sz="1600" b="1" dirty="0">
                <a:ln>
                  <a:solidFill>
                    <a:srgbClr val="9DC3E6"/>
                  </a:solidFill>
                </a:ln>
                <a:solidFill>
                  <a:srgbClr val="0070C0"/>
                </a:solidFill>
              </a:rPr>
              <a:t>SDPi + MDIRA Pilots </a:t>
            </a:r>
            <a:r>
              <a:rPr lang="en-US" sz="1600" dirty="0">
                <a:ln>
                  <a:solidFill>
                    <a:srgbClr val="9DC3E6"/>
                  </a:solidFill>
                </a:ln>
                <a:solidFill>
                  <a:srgbClr val="0070C0"/>
                </a:solidFill>
              </a:rPr>
              <a:t>could include:</a:t>
            </a:r>
          </a:p>
          <a:p>
            <a:pPr lvl="1" indent="-285750">
              <a:buFont typeface="Wingdings" panose="05000000000000000000" pitchFamily="2" charset="2"/>
              <a:buChar char="ü"/>
            </a:pPr>
            <a:r>
              <a:rPr lang="en-US" sz="1600" dirty="0">
                <a:ln>
                  <a:solidFill>
                    <a:srgbClr val="9DC3E6"/>
                  </a:solidFill>
                </a:ln>
                <a:solidFill>
                  <a:srgbClr val="0070C0"/>
                </a:solidFill>
              </a:rPr>
              <a:t>General Use Cases (Appendix C)</a:t>
            </a:r>
          </a:p>
          <a:p>
            <a:pPr lvl="1" indent="-285750">
              <a:buFont typeface="Wingdings" panose="05000000000000000000" pitchFamily="2" charset="2"/>
              <a:buChar char="ü"/>
            </a:pPr>
            <a:r>
              <a:rPr lang="en-US" sz="1600" dirty="0">
                <a:ln>
                  <a:solidFill>
                    <a:srgbClr val="9DC3E6"/>
                  </a:solidFill>
                </a:ln>
                <a:solidFill>
                  <a:srgbClr val="0070C0"/>
                </a:solidFill>
              </a:rPr>
              <a:t>“MD-SOA” &amp; MDIRA/ICE Architectures</a:t>
            </a:r>
          </a:p>
          <a:p>
            <a:pPr lvl="1" indent="-285750">
              <a:buFont typeface="Wingdings" panose="05000000000000000000" pitchFamily="2" charset="2"/>
              <a:buChar char="ü"/>
            </a:pPr>
            <a:r>
              <a:rPr lang="en-US" sz="1600" dirty="0">
                <a:ln>
                  <a:solidFill>
                    <a:srgbClr val="9DC3E6"/>
                  </a:solidFill>
                </a:ln>
                <a:solidFill>
                  <a:srgbClr val="0070C0"/>
                </a:solidFill>
              </a:rPr>
              <a:t>IEC 80001-1 2</a:t>
            </a:r>
            <a:r>
              <a:rPr lang="en-US" sz="1600" baseline="30000" dirty="0">
                <a:ln>
                  <a:solidFill>
                    <a:srgbClr val="9DC3E6"/>
                  </a:solidFill>
                </a:ln>
                <a:solidFill>
                  <a:srgbClr val="0070C0"/>
                </a:solidFill>
              </a:rPr>
              <a:t>nd</a:t>
            </a:r>
            <a:r>
              <a:rPr lang="en-US" sz="1600" dirty="0">
                <a:ln>
                  <a:solidFill>
                    <a:srgbClr val="9DC3E6"/>
                  </a:solidFill>
                </a:ln>
                <a:solidFill>
                  <a:srgbClr val="0070C0"/>
                </a:solidFill>
              </a:rPr>
              <a:t> Edition</a:t>
            </a:r>
          </a:p>
          <a:p>
            <a:pPr lvl="1" indent="-285750">
              <a:buFont typeface="Wingdings" panose="05000000000000000000" pitchFamily="2" charset="2"/>
              <a:buChar char="ü"/>
            </a:pPr>
            <a:r>
              <a:rPr lang="en-US" sz="1600" dirty="0">
                <a:ln>
                  <a:solidFill>
                    <a:srgbClr val="9DC3E6"/>
                  </a:solidFill>
                </a:ln>
                <a:solidFill>
                  <a:srgbClr val="0070C0"/>
                </a:solidFill>
              </a:rPr>
              <a:t>SDPi+FHIR &amp; MDIRA Profiles</a:t>
            </a:r>
          </a:p>
          <a:p>
            <a:pPr lvl="1" indent="-285750">
              <a:buFont typeface="Wingdings" panose="05000000000000000000" pitchFamily="2" charset="2"/>
              <a:buChar char="ü"/>
            </a:pPr>
            <a:r>
              <a:rPr lang="en-US" sz="1600" dirty="0">
                <a:ln>
                  <a:solidFill>
                    <a:srgbClr val="9DC3E6"/>
                  </a:solidFill>
                </a:ln>
                <a:solidFill>
                  <a:srgbClr val="0070C0"/>
                </a:solidFill>
              </a:rPr>
              <a:t>IEEE 11073-10700 PKP</a:t>
            </a:r>
          </a:p>
          <a:p>
            <a:pPr lvl="1" indent="-285750">
              <a:buFont typeface="Wingdings" panose="05000000000000000000" pitchFamily="2" charset="2"/>
              <a:buChar char="ü"/>
            </a:pPr>
            <a:r>
              <a:rPr lang="en-US" sz="1600" dirty="0">
                <a:ln>
                  <a:solidFill>
                    <a:srgbClr val="9DC3E6"/>
                  </a:solidFill>
                </a:ln>
                <a:solidFill>
                  <a:srgbClr val="0070C0"/>
                </a:solidFill>
              </a:rPr>
              <a:t>IEEE 11073 SDC Core Standards</a:t>
            </a:r>
          </a:p>
        </p:txBody>
      </p:sp>
      <p:sp>
        <p:nvSpPr>
          <p:cNvPr id="33" name="Left Brace 32">
            <a:extLst>
              <a:ext uri="{FF2B5EF4-FFF2-40B4-BE49-F238E27FC236}">
                <a16:creationId xmlns:a16="http://schemas.microsoft.com/office/drawing/2014/main" id="{A7EC3AD2-4098-4ECE-9347-EE6B9EF18698}"/>
              </a:ext>
            </a:extLst>
          </p:cNvPr>
          <p:cNvSpPr/>
          <p:nvPr/>
        </p:nvSpPr>
        <p:spPr>
          <a:xfrm rot="10800000">
            <a:off x="4509439" y="1715090"/>
            <a:ext cx="189888" cy="3017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a:extLst>
              <a:ext uri="{FF2B5EF4-FFF2-40B4-BE49-F238E27FC236}">
                <a16:creationId xmlns:a16="http://schemas.microsoft.com/office/drawing/2014/main" id="{B9789D3E-0F89-4B8A-837F-EE24669D0D4F}"/>
              </a:ext>
            </a:extLst>
          </p:cNvPr>
          <p:cNvSpPr/>
          <p:nvPr/>
        </p:nvSpPr>
        <p:spPr>
          <a:xfrm>
            <a:off x="6935171" y="1398637"/>
            <a:ext cx="2770803"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Layer ReqIF Meta-Model *</a:t>
            </a:r>
          </a:p>
        </p:txBody>
      </p:sp>
      <p:sp>
        <p:nvSpPr>
          <p:cNvPr id="48" name="Rectangle: Rounded Corners 47">
            <a:extLst>
              <a:ext uri="{FF2B5EF4-FFF2-40B4-BE49-F238E27FC236}">
                <a16:creationId xmlns:a16="http://schemas.microsoft.com/office/drawing/2014/main" id="{B8C609B5-16C1-4C24-A868-BCAA583543DA}"/>
              </a:ext>
            </a:extLst>
          </p:cNvPr>
          <p:cNvSpPr/>
          <p:nvPr/>
        </p:nvSpPr>
        <p:spPr>
          <a:xfrm>
            <a:off x="10049764" y="2037205"/>
            <a:ext cx="1824036" cy="459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ReqIF </a:t>
            </a:r>
            <a:r>
              <a:rPr lang="en-US" sz="1400" dirty="0" err="1">
                <a:solidFill>
                  <a:schemeClr val="tx1"/>
                </a:solidFill>
              </a:rPr>
              <a:t>SpecHierarchy</a:t>
            </a:r>
            <a:r>
              <a:rPr lang="en-US" sz="1400" dirty="0">
                <a:solidFill>
                  <a:schemeClr val="tx1"/>
                </a:solidFill>
              </a:rPr>
              <a:t> Model)</a:t>
            </a:r>
          </a:p>
        </p:txBody>
      </p:sp>
      <p:cxnSp>
        <p:nvCxnSpPr>
          <p:cNvPr id="20" name="Connector: Elbow 19">
            <a:extLst>
              <a:ext uri="{FF2B5EF4-FFF2-40B4-BE49-F238E27FC236}">
                <a16:creationId xmlns:a16="http://schemas.microsoft.com/office/drawing/2014/main" id="{B1B771DA-8A61-4419-9EAE-D749612C701C}"/>
              </a:ext>
            </a:extLst>
          </p:cNvPr>
          <p:cNvCxnSpPr>
            <a:cxnSpLocks/>
            <a:stCxn id="37" idx="1"/>
            <a:endCxn id="53" idx="0"/>
          </p:cNvCxnSpPr>
          <p:nvPr/>
        </p:nvCxnSpPr>
        <p:spPr>
          <a:xfrm rot="10800000" flipV="1">
            <a:off x="6251121" y="1588610"/>
            <a:ext cx="684050" cy="322906"/>
          </a:xfrm>
          <a:prstGeom prst="bentConnector2">
            <a:avLst/>
          </a:prstGeom>
          <a:ln w="15875">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1BA576-B2B8-4A60-88D3-874217182FA5}"/>
              </a:ext>
            </a:extLst>
          </p:cNvPr>
          <p:cNvSpPr txBox="1"/>
          <p:nvPr/>
        </p:nvSpPr>
        <p:spPr>
          <a:xfrm>
            <a:off x="7587262" y="5957711"/>
            <a:ext cx="4155008" cy="830997"/>
          </a:xfrm>
          <a:prstGeom prst="rect">
            <a:avLst/>
          </a:prstGeom>
          <a:solidFill>
            <a:schemeClr val="bg1"/>
          </a:solidFill>
          <a:ln>
            <a:solidFill>
              <a:srgbClr val="002060"/>
            </a:solidFill>
          </a:ln>
        </p:spPr>
        <p:txBody>
          <a:bodyPr wrap="square" rtlCol="0">
            <a:spAutoFit/>
          </a:bodyPr>
          <a:lstStyle/>
          <a:p>
            <a:r>
              <a:rPr lang="en-US" sz="1600" dirty="0">
                <a:solidFill>
                  <a:srgbClr val="0070C0"/>
                </a:solidFill>
              </a:rPr>
              <a:t>* “ReqIF Meta-Model” will include requirement classification “attributes” / </a:t>
            </a:r>
            <a:r>
              <a:rPr lang="en-US" sz="1600" dirty="0" err="1">
                <a:solidFill>
                  <a:srgbClr val="0070C0"/>
                </a:solidFill>
              </a:rPr>
              <a:t>SpecTypes</a:t>
            </a:r>
            <a:r>
              <a:rPr lang="en-US" sz="1600" dirty="0">
                <a:solidFill>
                  <a:srgbClr val="0070C0"/>
                </a:solidFill>
              </a:rPr>
              <a:t> for “user views” and grouping (e.g., </a:t>
            </a:r>
            <a:r>
              <a:rPr lang="en-US" sz="1600" dirty="0" err="1">
                <a:solidFill>
                  <a:srgbClr val="0070C0"/>
                </a:solidFill>
              </a:rPr>
              <a:t>func</a:t>
            </a:r>
            <a:r>
              <a:rPr lang="en-US" sz="1600" dirty="0">
                <a:solidFill>
                  <a:srgbClr val="0070C0"/>
                </a:solidFill>
              </a:rPr>
              <a:t>/non-</a:t>
            </a:r>
            <a:r>
              <a:rPr lang="en-US" sz="1600" dirty="0" err="1">
                <a:solidFill>
                  <a:srgbClr val="0070C0"/>
                </a:solidFill>
              </a:rPr>
              <a:t>func</a:t>
            </a:r>
            <a:r>
              <a:rPr lang="en-US" sz="1600" dirty="0">
                <a:solidFill>
                  <a:srgbClr val="0070C0"/>
                </a:solidFill>
              </a:rPr>
              <a:t>).</a:t>
            </a:r>
          </a:p>
        </p:txBody>
      </p:sp>
      <p:cxnSp>
        <p:nvCxnSpPr>
          <p:cNvPr id="54" name="Connector: Elbow 53">
            <a:extLst>
              <a:ext uri="{FF2B5EF4-FFF2-40B4-BE49-F238E27FC236}">
                <a16:creationId xmlns:a16="http://schemas.microsoft.com/office/drawing/2014/main" id="{BDC8FCC9-2C6A-4032-96D2-C50972C0195D}"/>
              </a:ext>
            </a:extLst>
          </p:cNvPr>
          <p:cNvCxnSpPr>
            <a:cxnSpLocks/>
            <a:stCxn id="48" idx="1"/>
            <a:endCxn id="30" idx="0"/>
          </p:cNvCxnSpPr>
          <p:nvPr/>
        </p:nvCxnSpPr>
        <p:spPr>
          <a:xfrm rot="10800000" flipV="1">
            <a:off x="9185674" y="2267068"/>
            <a:ext cx="864090" cy="297486"/>
          </a:xfrm>
          <a:prstGeom prst="bentConnector2">
            <a:avLst/>
          </a:prstGeom>
          <a:ln w="15875">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0911F4-D329-4206-AB04-7F8DB3DE320D}"/>
              </a:ext>
            </a:extLst>
          </p:cNvPr>
          <p:cNvCxnSpPr>
            <a:cxnSpLocks/>
            <a:stCxn id="37" idx="2"/>
            <a:endCxn id="30" idx="0"/>
          </p:cNvCxnSpPr>
          <p:nvPr/>
        </p:nvCxnSpPr>
        <p:spPr>
          <a:xfrm rot="16200000" flipH="1">
            <a:off x="8360137" y="1739017"/>
            <a:ext cx="785972" cy="865101"/>
          </a:xfrm>
          <a:prstGeom prst="bentConnector3">
            <a:avLst>
              <a:gd name="adj1" fmla="val 60907"/>
            </a:avLst>
          </a:prstGeom>
          <a:ln w="15875">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CCC22143-96DB-42EC-86F2-8C809ACCD5B1}"/>
              </a:ext>
            </a:extLst>
          </p:cNvPr>
          <p:cNvSpPr/>
          <p:nvPr/>
        </p:nvSpPr>
        <p:spPr>
          <a:xfrm>
            <a:off x="5579844" y="4908511"/>
            <a:ext cx="1824036" cy="413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preceding slide)</a:t>
            </a:r>
          </a:p>
        </p:txBody>
      </p:sp>
      <p:cxnSp>
        <p:nvCxnSpPr>
          <p:cNvPr id="58" name="Straight Arrow Connector 57">
            <a:extLst>
              <a:ext uri="{FF2B5EF4-FFF2-40B4-BE49-F238E27FC236}">
                <a16:creationId xmlns:a16="http://schemas.microsoft.com/office/drawing/2014/main" id="{A237DB07-A0F4-489C-8433-2A1C5F02055C}"/>
              </a:ext>
            </a:extLst>
          </p:cNvPr>
          <p:cNvCxnSpPr>
            <a:cxnSpLocks/>
            <a:stCxn id="70" idx="1"/>
            <a:endCxn id="57" idx="3"/>
          </p:cNvCxnSpPr>
          <p:nvPr/>
        </p:nvCxnSpPr>
        <p:spPr>
          <a:xfrm flipH="1">
            <a:off x="7403880" y="5114222"/>
            <a:ext cx="589557" cy="1205"/>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E1DD5425-542B-4C1D-B353-EE0EB347B812}"/>
              </a:ext>
            </a:extLst>
          </p:cNvPr>
          <p:cNvCxnSpPr>
            <a:cxnSpLocks/>
            <a:stCxn id="53" idx="3"/>
            <a:endCxn id="30" idx="1"/>
          </p:cNvCxnSpPr>
          <p:nvPr/>
        </p:nvCxnSpPr>
        <p:spPr>
          <a:xfrm flipV="1">
            <a:off x="7543327" y="3024522"/>
            <a:ext cx="714195" cy="2372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8935CE4-88B7-48FB-B59F-94AC25D26ABC}"/>
              </a:ext>
            </a:extLst>
          </p:cNvPr>
          <p:cNvSpPr/>
          <p:nvPr/>
        </p:nvSpPr>
        <p:spPr>
          <a:xfrm>
            <a:off x="7993437" y="4777180"/>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Multi-Layer Profile ReqIF Specification(s)</a:t>
            </a:r>
          </a:p>
        </p:txBody>
      </p:sp>
      <p:grpSp>
        <p:nvGrpSpPr>
          <p:cNvPr id="72" name="Group 71">
            <a:extLst>
              <a:ext uri="{FF2B5EF4-FFF2-40B4-BE49-F238E27FC236}">
                <a16:creationId xmlns:a16="http://schemas.microsoft.com/office/drawing/2014/main" id="{51BEA8BF-9105-4551-B7AB-43295879DF33}"/>
              </a:ext>
            </a:extLst>
          </p:cNvPr>
          <p:cNvGrpSpPr/>
          <p:nvPr/>
        </p:nvGrpSpPr>
        <p:grpSpPr>
          <a:xfrm>
            <a:off x="9473500" y="3905670"/>
            <a:ext cx="2525890" cy="779565"/>
            <a:chOff x="9473500" y="4048545"/>
            <a:chExt cx="2525890" cy="779565"/>
          </a:xfrm>
        </p:grpSpPr>
        <p:sp>
          <p:nvSpPr>
            <p:cNvPr id="71" name="Rectangle 70">
              <a:extLst>
                <a:ext uri="{FF2B5EF4-FFF2-40B4-BE49-F238E27FC236}">
                  <a16:creationId xmlns:a16="http://schemas.microsoft.com/office/drawing/2014/main" id="{2A54620C-5CB8-4E53-89B6-E5FFC1926CB2}"/>
                </a:ext>
              </a:extLst>
            </p:cNvPr>
            <p:cNvSpPr/>
            <p:nvPr/>
          </p:nvSpPr>
          <p:spPr>
            <a:xfrm>
              <a:off x="9599090" y="4048545"/>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b="1" dirty="0">
                <a:solidFill>
                  <a:srgbClr val="0070C0"/>
                </a:solidFill>
              </a:endParaRPr>
            </a:p>
          </p:txBody>
        </p:sp>
        <p:sp>
          <p:nvSpPr>
            <p:cNvPr id="56" name="Rectangle 55">
              <a:extLst>
                <a:ext uri="{FF2B5EF4-FFF2-40B4-BE49-F238E27FC236}">
                  <a16:creationId xmlns:a16="http://schemas.microsoft.com/office/drawing/2014/main" id="{9FF5D272-2C31-4018-AE64-00E3EC22BF58}"/>
                </a:ext>
              </a:extLst>
            </p:cNvPr>
            <p:cNvSpPr/>
            <p:nvPr/>
          </p:nvSpPr>
          <p:spPr>
            <a:xfrm>
              <a:off x="9473500" y="4154026"/>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Inter-Layer Mapping Specification(s)</a:t>
              </a:r>
            </a:p>
          </p:txBody>
        </p:sp>
      </p:grpSp>
      <p:cxnSp>
        <p:nvCxnSpPr>
          <p:cNvPr id="64" name="Straight Arrow Connector 63">
            <a:extLst>
              <a:ext uri="{FF2B5EF4-FFF2-40B4-BE49-F238E27FC236}">
                <a16:creationId xmlns:a16="http://schemas.microsoft.com/office/drawing/2014/main" id="{0CD72AB4-4708-46BA-8642-C69CCCB19BCC}"/>
              </a:ext>
            </a:extLst>
          </p:cNvPr>
          <p:cNvCxnSpPr>
            <a:cxnSpLocks/>
            <a:stCxn id="30" idx="3"/>
            <a:endCxn id="56" idx="0"/>
          </p:cNvCxnSpPr>
          <p:nvPr/>
        </p:nvCxnSpPr>
        <p:spPr>
          <a:xfrm>
            <a:off x="10113825" y="3024522"/>
            <a:ext cx="559825" cy="9866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FA0EA57-6D01-46C5-8D20-6C6F7C893659}"/>
              </a:ext>
            </a:extLst>
          </p:cNvPr>
          <p:cNvCxnSpPr>
            <a:cxnSpLocks/>
            <a:stCxn id="30" idx="2"/>
            <a:endCxn id="70" idx="0"/>
          </p:cNvCxnSpPr>
          <p:nvPr/>
        </p:nvCxnSpPr>
        <p:spPr>
          <a:xfrm>
            <a:off x="9185674" y="3484489"/>
            <a:ext cx="7913" cy="12926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80" descr="A picture containing weapon&#10;&#10;Description automatically generated">
            <a:extLst>
              <a:ext uri="{FF2B5EF4-FFF2-40B4-BE49-F238E27FC236}">
                <a16:creationId xmlns:a16="http://schemas.microsoft.com/office/drawing/2014/main" id="{1BE659AE-0F3F-4747-A211-219C412582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30604" y="4696007"/>
            <a:ext cx="1179458" cy="1179458"/>
          </a:xfrm>
          <a:prstGeom prst="rect">
            <a:avLst/>
          </a:prstGeom>
        </p:spPr>
      </p:pic>
      <p:grpSp>
        <p:nvGrpSpPr>
          <p:cNvPr id="90" name="Group 89">
            <a:extLst>
              <a:ext uri="{FF2B5EF4-FFF2-40B4-BE49-F238E27FC236}">
                <a16:creationId xmlns:a16="http://schemas.microsoft.com/office/drawing/2014/main" id="{66BB05FB-E6B3-451B-8FA0-C826868D67F3}"/>
              </a:ext>
            </a:extLst>
          </p:cNvPr>
          <p:cNvGrpSpPr/>
          <p:nvPr/>
        </p:nvGrpSpPr>
        <p:grpSpPr>
          <a:xfrm>
            <a:off x="4819468" y="1911516"/>
            <a:ext cx="2723859" cy="2841503"/>
            <a:chOff x="4819468" y="2054391"/>
            <a:chExt cx="2723859" cy="2841503"/>
          </a:xfrm>
        </p:grpSpPr>
        <p:sp>
          <p:nvSpPr>
            <p:cNvPr id="53" name="Rectangle 52">
              <a:extLst>
                <a:ext uri="{FF2B5EF4-FFF2-40B4-BE49-F238E27FC236}">
                  <a16:creationId xmlns:a16="http://schemas.microsoft.com/office/drawing/2014/main" id="{2871A227-B765-4D9D-A7AA-DC78310C4B8C}"/>
                </a:ext>
              </a:extLst>
            </p:cNvPr>
            <p:cNvSpPr/>
            <p:nvPr/>
          </p:nvSpPr>
          <p:spPr>
            <a:xfrm>
              <a:off x="4958915" y="2054391"/>
              <a:ext cx="2584412" cy="2700482"/>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
          <p:nvSpPr>
            <p:cNvPr id="49" name="Rectangle 48">
              <a:extLst>
                <a:ext uri="{FF2B5EF4-FFF2-40B4-BE49-F238E27FC236}">
                  <a16:creationId xmlns:a16="http://schemas.microsoft.com/office/drawing/2014/main" id="{0AD55CE4-FB09-485C-93D8-DF9FAB47A718}"/>
                </a:ext>
              </a:extLst>
            </p:cNvPr>
            <p:cNvSpPr/>
            <p:nvPr/>
          </p:nvSpPr>
          <p:spPr>
            <a:xfrm>
              <a:off x="4819468" y="2192690"/>
              <a:ext cx="2584412" cy="270320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Layer Requirements Specifications</a:t>
              </a:r>
              <a:endParaRPr lang="en-US" dirty="0">
                <a:solidFill>
                  <a:srgbClr val="0070C0"/>
                </a:solidFill>
              </a:endParaRPr>
            </a:p>
          </p:txBody>
        </p:sp>
        <p:sp>
          <p:nvSpPr>
            <p:cNvPr id="35" name="Rectangle 34">
              <a:extLst>
                <a:ext uri="{FF2B5EF4-FFF2-40B4-BE49-F238E27FC236}">
                  <a16:creationId xmlns:a16="http://schemas.microsoft.com/office/drawing/2014/main" id="{B8C774A3-1437-4220-B6B5-9E3AF2F83A9F}"/>
                </a:ext>
              </a:extLst>
            </p:cNvPr>
            <p:cNvSpPr/>
            <p:nvPr/>
          </p:nvSpPr>
          <p:spPr>
            <a:xfrm>
              <a:off x="5087232" y="3496781"/>
              <a:ext cx="2229491" cy="64747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rgbClr val="0070C0"/>
                  </a:solidFill>
                </a:rPr>
                <a:t>Implementation /  Realization </a:t>
              </a:r>
              <a:r>
                <a:rPr lang="en-US" sz="1600" b="1" dirty="0" err="1">
                  <a:solidFill>
                    <a:srgbClr val="0070C0"/>
                  </a:solidFill>
                </a:rPr>
                <a:t>Req’ts</a:t>
              </a:r>
              <a:endParaRPr lang="en-US" sz="1600" b="1" dirty="0">
                <a:solidFill>
                  <a:srgbClr val="0070C0"/>
                </a:solidFill>
              </a:endParaRPr>
            </a:p>
          </p:txBody>
        </p:sp>
        <p:sp>
          <p:nvSpPr>
            <p:cNvPr id="36" name="Rectangle 35">
              <a:extLst>
                <a:ext uri="{FF2B5EF4-FFF2-40B4-BE49-F238E27FC236}">
                  <a16:creationId xmlns:a16="http://schemas.microsoft.com/office/drawing/2014/main" id="{C9E2FAB0-2533-42BC-BA17-7AB3538E435C}"/>
                </a:ext>
              </a:extLst>
            </p:cNvPr>
            <p:cNvSpPr/>
            <p:nvPr/>
          </p:nvSpPr>
          <p:spPr>
            <a:xfrm>
              <a:off x="5076643" y="2799053"/>
              <a:ext cx="2229491" cy="636589"/>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rgbClr val="0070C0"/>
                  </a:solidFill>
                </a:rPr>
                <a:t>Layer Capabilities “API” Specification</a:t>
              </a:r>
            </a:p>
          </p:txBody>
        </p:sp>
        <p:sp>
          <p:nvSpPr>
            <p:cNvPr id="85" name="Rectangle 84">
              <a:extLst>
                <a:ext uri="{FF2B5EF4-FFF2-40B4-BE49-F238E27FC236}">
                  <a16:creationId xmlns:a16="http://schemas.microsoft.com/office/drawing/2014/main" id="{8E0FF428-9DB9-402C-A5F9-57917D659BB9}"/>
                </a:ext>
              </a:extLst>
            </p:cNvPr>
            <p:cNvSpPr/>
            <p:nvPr/>
          </p:nvSpPr>
          <p:spPr>
            <a:xfrm>
              <a:off x="5087231" y="4200884"/>
              <a:ext cx="2229491" cy="64747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rgbClr val="0070C0"/>
                  </a:solidFill>
                </a:rPr>
                <a:t>Computable Assurance Case Specification(s)</a:t>
              </a:r>
            </a:p>
          </p:txBody>
        </p:sp>
      </p:grpSp>
      <p:sp>
        <p:nvSpPr>
          <p:cNvPr id="6" name="TextBox 5">
            <a:extLst>
              <a:ext uri="{FF2B5EF4-FFF2-40B4-BE49-F238E27FC236}">
                <a16:creationId xmlns:a16="http://schemas.microsoft.com/office/drawing/2014/main" id="{B3600D20-0673-4C42-8124-F2B134A4224A}"/>
              </a:ext>
            </a:extLst>
          </p:cNvPr>
          <p:cNvSpPr txBox="1"/>
          <p:nvPr/>
        </p:nvSpPr>
        <p:spPr>
          <a:xfrm>
            <a:off x="5110495" y="5503242"/>
            <a:ext cx="2305795" cy="830997"/>
          </a:xfrm>
          <a:prstGeom prst="rect">
            <a:avLst/>
          </a:prstGeom>
          <a:noFill/>
          <a:ln>
            <a:solidFill>
              <a:srgbClr val="002060"/>
            </a:solidFill>
          </a:ln>
        </p:spPr>
        <p:txBody>
          <a:bodyPr wrap="square" rtlCol="0">
            <a:spAutoFit/>
          </a:bodyPr>
          <a:lstStyle/>
          <a:p>
            <a:pPr algn="ctr"/>
            <a:r>
              <a:rPr lang="en-US" sz="2400" dirty="0">
                <a:solidFill>
                  <a:srgbClr val="FF0000"/>
                </a:solidFill>
              </a:rPr>
              <a:t>Requirements Interoperability!</a:t>
            </a:r>
          </a:p>
        </p:txBody>
      </p:sp>
    </p:spTree>
    <p:extLst>
      <p:ext uri="{BB962C8B-B14F-4D97-AF65-F5344CB8AC3E}">
        <p14:creationId xmlns:p14="http://schemas.microsoft.com/office/powerpoint/2010/main" val="231267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1+#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0"/>
                                        </p:tgtEl>
                                        <p:attrNameLst>
                                          <p:attrName>style.visibility</p:attrName>
                                        </p:attrNameLst>
                                      </p:cBhvr>
                                      <p:to>
                                        <p:strVal val="visible"/>
                                      </p:to>
                                    </p:set>
                                    <p:anim calcmode="lin" valueType="num">
                                      <p:cBhvr additive="base">
                                        <p:cTn id="21" dur="500" fill="hold"/>
                                        <p:tgtEl>
                                          <p:spTgt spid="90"/>
                                        </p:tgtEl>
                                        <p:attrNameLst>
                                          <p:attrName>ppt_x</p:attrName>
                                        </p:attrNameLst>
                                      </p:cBhvr>
                                      <p:tavLst>
                                        <p:tav tm="0">
                                          <p:val>
                                            <p:strVal val="#ppt_x"/>
                                          </p:val>
                                        </p:tav>
                                        <p:tav tm="100000">
                                          <p:val>
                                            <p:strVal val="#ppt_x"/>
                                          </p:val>
                                        </p:tav>
                                      </p:tavLst>
                                    </p:anim>
                                    <p:anim calcmode="lin" valueType="num">
                                      <p:cBhvr additive="base">
                                        <p:cTn id="2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additive="base">
                                        <p:cTn id="41" dur="500" fill="hold"/>
                                        <p:tgtEl>
                                          <p:spTgt spid="55"/>
                                        </p:tgtEl>
                                        <p:attrNameLst>
                                          <p:attrName>ppt_x</p:attrName>
                                        </p:attrNameLst>
                                      </p:cBhvr>
                                      <p:tavLst>
                                        <p:tav tm="0">
                                          <p:val>
                                            <p:strVal val="#ppt_x"/>
                                          </p:val>
                                        </p:tav>
                                        <p:tav tm="100000">
                                          <p:val>
                                            <p:strVal val="#ppt_x"/>
                                          </p:val>
                                        </p:tav>
                                      </p:tavLst>
                                    </p:anim>
                                    <p:anim calcmode="lin" valueType="num">
                                      <p:cBhvr additive="base">
                                        <p:cTn id="42" dur="500" fill="hold"/>
                                        <p:tgtEl>
                                          <p:spTgt spid="5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 calcmode="lin" valueType="num">
                                      <p:cBhvr additive="base">
                                        <p:cTn id="45" dur="500" fill="hold"/>
                                        <p:tgtEl>
                                          <p:spTgt spid="54"/>
                                        </p:tgtEl>
                                        <p:attrNameLst>
                                          <p:attrName>ppt_x</p:attrName>
                                        </p:attrNameLst>
                                      </p:cBhvr>
                                      <p:tavLst>
                                        <p:tav tm="0">
                                          <p:val>
                                            <p:strVal val="#ppt_x"/>
                                          </p:val>
                                        </p:tav>
                                        <p:tav tm="100000">
                                          <p:val>
                                            <p:strVal val="#ppt_x"/>
                                          </p:val>
                                        </p:tav>
                                      </p:tavLst>
                                    </p:anim>
                                    <p:anim calcmode="lin" valueType="num">
                                      <p:cBhvr additive="base">
                                        <p:cTn id="46" dur="500" fill="hold"/>
                                        <p:tgtEl>
                                          <p:spTgt spid="5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fill="hold"/>
                                        <p:tgtEl>
                                          <p:spTgt spid="59"/>
                                        </p:tgtEl>
                                        <p:attrNameLst>
                                          <p:attrName>ppt_x</p:attrName>
                                        </p:attrNameLst>
                                      </p:cBhvr>
                                      <p:tavLst>
                                        <p:tav tm="0">
                                          <p:val>
                                            <p:strVal val="#ppt_x"/>
                                          </p:val>
                                        </p:tav>
                                        <p:tav tm="100000">
                                          <p:val>
                                            <p:strVal val="#ppt_x"/>
                                          </p:val>
                                        </p:tav>
                                      </p:tavLst>
                                    </p:anim>
                                    <p:anim calcmode="lin" valueType="num">
                                      <p:cBhvr additive="base">
                                        <p:cTn id="5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ppt_x"/>
                                          </p:val>
                                        </p:tav>
                                        <p:tav tm="100000">
                                          <p:val>
                                            <p:strVal val="#ppt_x"/>
                                          </p:val>
                                        </p:tav>
                                      </p:tavLst>
                                    </p:anim>
                                    <p:anim calcmode="lin" valueType="num">
                                      <p:cBhvr additive="base">
                                        <p:cTn id="64" dur="500" fill="hold"/>
                                        <p:tgtEl>
                                          <p:spTgt spid="6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ppt_x"/>
                                          </p:val>
                                        </p:tav>
                                        <p:tav tm="100000">
                                          <p:val>
                                            <p:strVal val="#ppt_x"/>
                                          </p:val>
                                        </p:tav>
                                      </p:tavLst>
                                    </p:anim>
                                    <p:anim calcmode="lin" valueType="num">
                                      <p:cBhvr additive="base">
                                        <p:cTn id="6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6"/>
                                        </p:tgtEl>
                                        <p:attrNameLst>
                                          <p:attrName>style.visibility</p:attrName>
                                        </p:attrNameLst>
                                      </p:cBhvr>
                                      <p:to>
                                        <p:strVal val="visible"/>
                                      </p:to>
                                    </p:set>
                                    <p:anim calcmode="lin" valueType="num">
                                      <p:cBhvr additive="base">
                                        <p:cTn id="73" dur="500" fill="hold"/>
                                        <p:tgtEl>
                                          <p:spTgt spid="76"/>
                                        </p:tgtEl>
                                        <p:attrNameLst>
                                          <p:attrName>ppt_x</p:attrName>
                                        </p:attrNameLst>
                                      </p:cBhvr>
                                      <p:tavLst>
                                        <p:tav tm="0">
                                          <p:val>
                                            <p:strVal val="#ppt_x"/>
                                          </p:val>
                                        </p:tav>
                                        <p:tav tm="100000">
                                          <p:val>
                                            <p:strVal val="#ppt_x"/>
                                          </p:val>
                                        </p:tav>
                                      </p:tavLst>
                                    </p:anim>
                                    <p:anim calcmode="lin" valueType="num">
                                      <p:cBhvr additive="base">
                                        <p:cTn id="74" dur="500" fill="hold"/>
                                        <p:tgtEl>
                                          <p:spTgt spid="7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anim calcmode="lin" valueType="num">
                                      <p:cBhvr additive="base">
                                        <p:cTn id="77" dur="500" fill="hold"/>
                                        <p:tgtEl>
                                          <p:spTgt spid="70"/>
                                        </p:tgtEl>
                                        <p:attrNameLst>
                                          <p:attrName>ppt_x</p:attrName>
                                        </p:attrNameLst>
                                      </p:cBhvr>
                                      <p:tavLst>
                                        <p:tav tm="0">
                                          <p:val>
                                            <p:strVal val="#ppt_x"/>
                                          </p:val>
                                        </p:tav>
                                        <p:tav tm="100000">
                                          <p:val>
                                            <p:strVal val="#ppt_x"/>
                                          </p:val>
                                        </p:tav>
                                      </p:tavLst>
                                    </p:anim>
                                    <p:anim calcmode="lin" valueType="num">
                                      <p:cBhvr additive="base">
                                        <p:cTn id="7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8"/>
                                        </p:tgtEl>
                                        <p:attrNameLst>
                                          <p:attrName>style.visibility</p:attrName>
                                        </p:attrNameLst>
                                      </p:cBhvr>
                                      <p:to>
                                        <p:strVal val="visible"/>
                                      </p:to>
                                    </p:set>
                                    <p:anim calcmode="lin" valueType="num">
                                      <p:cBhvr additive="base">
                                        <p:cTn id="83" dur="500" fill="hold"/>
                                        <p:tgtEl>
                                          <p:spTgt spid="58"/>
                                        </p:tgtEl>
                                        <p:attrNameLst>
                                          <p:attrName>ppt_x</p:attrName>
                                        </p:attrNameLst>
                                      </p:cBhvr>
                                      <p:tavLst>
                                        <p:tav tm="0">
                                          <p:val>
                                            <p:strVal val="#ppt_x"/>
                                          </p:val>
                                        </p:tav>
                                        <p:tav tm="100000">
                                          <p:val>
                                            <p:strVal val="#ppt_x"/>
                                          </p:val>
                                        </p:tav>
                                      </p:tavLst>
                                    </p:anim>
                                    <p:anim calcmode="lin" valueType="num">
                                      <p:cBhvr additive="base">
                                        <p:cTn id="84" dur="500" fill="hold"/>
                                        <p:tgtEl>
                                          <p:spTgt spid="5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anim calcmode="lin" valueType="num">
                                      <p:cBhvr additive="base">
                                        <p:cTn id="87" dur="500" fill="hold"/>
                                        <p:tgtEl>
                                          <p:spTgt spid="57"/>
                                        </p:tgtEl>
                                        <p:attrNameLst>
                                          <p:attrName>ppt_x</p:attrName>
                                        </p:attrNameLst>
                                      </p:cBhvr>
                                      <p:tavLst>
                                        <p:tav tm="0">
                                          <p:val>
                                            <p:strVal val="#ppt_x"/>
                                          </p:val>
                                        </p:tav>
                                        <p:tav tm="100000">
                                          <p:val>
                                            <p:strVal val="#ppt_x"/>
                                          </p:val>
                                        </p:tav>
                                      </p:tavLst>
                                    </p:anim>
                                    <p:anim calcmode="lin" valueType="num">
                                      <p:cBhvr additive="base">
                                        <p:cTn id="8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81"/>
                                        </p:tgtEl>
                                        <p:attrNameLst>
                                          <p:attrName>style.visibility</p:attrName>
                                        </p:attrNameLst>
                                      </p:cBhvr>
                                      <p:to>
                                        <p:strVal val="visible"/>
                                      </p:to>
                                    </p:set>
                                    <p:anim calcmode="lin" valueType="num">
                                      <p:cBhvr additive="base">
                                        <p:cTn id="93" dur="500" fill="hold"/>
                                        <p:tgtEl>
                                          <p:spTgt spid="81"/>
                                        </p:tgtEl>
                                        <p:attrNameLst>
                                          <p:attrName>ppt_x</p:attrName>
                                        </p:attrNameLst>
                                      </p:cBhvr>
                                      <p:tavLst>
                                        <p:tav tm="0">
                                          <p:val>
                                            <p:strVal val="#ppt_x"/>
                                          </p:val>
                                        </p:tav>
                                        <p:tav tm="100000">
                                          <p:val>
                                            <p:strVal val="#ppt_x"/>
                                          </p:val>
                                        </p:tav>
                                      </p:tavLst>
                                    </p:anim>
                                    <p:anim calcmode="lin" valueType="num">
                                      <p:cBhvr additive="base">
                                        <p:cTn id="94" dur="500" fill="hold"/>
                                        <p:tgtEl>
                                          <p:spTgt spid="8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ppt_x"/>
                                          </p:val>
                                        </p:tav>
                                        <p:tav tm="100000">
                                          <p:val>
                                            <p:strVal val="#ppt_x"/>
                                          </p:val>
                                        </p:tav>
                                      </p:tavLst>
                                    </p:anim>
                                    <p:anim calcmode="lin" valueType="num">
                                      <p:cBhvr additive="base">
                                        <p:cTn id="9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 grpId="0" animBg="1"/>
      <p:bldP spid="33" grpId="0" animBg="1"/>
      <p:bldP spid="37" grpId="0" animBg="1"/>
      <p:bldP spid="48" grpId="0" animBg="1"/>
      <p:bldP spid="21" grpId="0" animBg="1"/>
      <p:bldP spid="57" grpId="0" animBg="1"/>
      <p:bldP spid="70"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14497"/>
            <a:ext cx="11353799" cy="4154984"/>
          </a:xfrm>
          <a:prstGeom prst="rect">
            <a:avLst/>
          </a:prstGeom>
          <a:noFill/>
        </p:spPr>
        <p:txBody>
          <a:bodyPr wrap="square" rtlCol="0">
            <a:spAutoFit/>
          </a:bodyPr>
          <a:lstStyle/>
          <a:p>
            <a:r>
              <a:rPr lang="en-US" sz="2400" b="1" dirty="0">
                <a:solidFill>
                  <a:srgbClr val="0070C0"/>
                </a:solidFill>
              </a:rPr>
              <a:t>The 2021 Path Forward?  </a:t>
            </a:r>
          </a:p>
          <a:p>
            <a:pPr marL="742950" lvl="1" indent="-285750">
              <a:spcBef>
                <a:spcPts val="1200"/>
              </a:spcBef>
              <a:buFont typeface="Wingdings" panose="05000000000000000000" pitchFamily="2" charset="2"/>
              <a:buChar char="ü"/>
            </a:pPr>
            <a:r>
              <a:rPr lang="en-US" sz="2000" dirty="0">
                <a:solidFill>
                  <a:srgbClr val="0070C0"/>
                </a:solidFill>
              </a:rPr>
              <a:t>What is the best path forward for formalizing capture of these requirements?  (one that can be expanded as additional profiles &amp; standards &amp; organizations are integrated)</a:t>
            </a:r>
          </a:p>
          <a:p>
            <a:pPr marL="742950" lvl="1" indent="-285750">
              <a:spcBef>
                <a:spcPts val="1200"/>
              </a:spcBef>
              <a:buFont typeface="Wingdings" panose="05000000000000000000" pitchFamily="2" charset="2"/>
              <a:buChar char="ü"/>
            </a:pPr>
            <a:r>
              <a:rPr lang="en-US" sz="2000" dirty="0">
                <a:solidFill>
                  <a:srgbClr val="0070C0"/>
                </a:solidFill>
              </a:rPr>
              <a:t>How can a “new” IHE TF approach incorporate this level of requirements specification and traceability?</a:t>
            </a:r>
          </a:p>
          <a:p>
            <a:pPr marL="800100" lvl="1" indent="-342900">
              <a:spcBef>
                <a:spcPts val="1200"/>
              </a:spcBef>
              <a:buFont typeface="Wingdings" panose="05000000000000000000" pitchFamily="2" charset="2"/>
              <a:buChar char="ü"/>
            </a:pPr>
            <a:r>
              <a:rPr lang="en-US" sz="2000" dirty="0">
                <a:solidFill>
                  <a:srgbClr val="0070C0"/>
                </a:solidFill>
              </a:rPr>
              <a:t>Should we even bother with a tool like Cucumber Studio?  Is there an open source Cucumber/Gherkin “syntax” tool that would be better to use?  </a:t>
            </a:r>
            <a:r>
              <a:rPr lang="en-US" sz="2000" b="1" dirty="0">
                <a:solidFill>
                  <a:srgbClr val="0070C0"/>
                </a:solidFill>
              </a:rPr>
              <a:t>PROBABLY NOT</a:t>
            </a:r>
          </a:p>
          <a:p>
            <a:pPr marL="1257300" lvl="2" indent="-342900">
              <a:spcBef>
                <a:spcPts val="1200"/>
              </a:spcBef>
              <a:buFont typeface="Wingdings" panose="05000000000000000000" pitchFamily="2" charset="2"/>
              <a:buChar char="ü"/>
            </a:pPr>
            <a:r>
              <a:rPr lang="en-US" sz="2000" dirty="0">
                <a:solidFill>
                  <a:srgbClr val="0070C0"/>
                </a:solidFill>
              </a:rPr>
              <a:t>NOTE:  </a:t>
            </a:r>
            <a:r>
              <a:rPr lang="en-US" sz="2000" i="1" dirty="0">
                <a:solidFill>
                  <a:srgbClr val="0070C0"/>
                </a:solidFill>
              </a:rPr>
              <a:t>Many IDE &amp; editors support “syntax highlighting” for Gherkin</a:t>
            </a:r>
          </a:p>
          <a:p>
            <a:pPr marL="800100" lvl="1" indent="-342900">
              <a:spcBef>
                <a:spcPts val="1200"/>
              </a:spcBef>
              <a:buFont typeface="Wingdings" panose="05000000000000000000" pitchFamily="2" charset="2"/>
              <a:buChar char="ü"/>
            </a:pPr>
            <a:r>
              <a:rPr lang="en-US" sz="2000" dirty="0">
                <a:solidFill>
                  <a:srgbClr val="0070C0"/>
                </a:solidFill>
              </a:rPr>
              <a:t>Is the ReqIF Studio tool needed?  Sufficient?  </a:t>
            </a:r>
            <a:r>
              <a:rPr lang="en-US" sz="2000" b="1" dirty="0">
                <a:solidFill>
                  <a:srgbClr val="0070C0"/>
                </a:solidFill>
              </a:rPr>
              <a:t>PROBABLY NOT</a:t>
            </a:r>
          </a:p>
          <a:p>
            <a:pPr marL="800100" lvl="1" indent="-342900">
              <a:spcBef>
                <a:spcPts val="1200"/>
              </a:spcBef>
              <a:buFont typeface="Wingdings" panose="05000000000000000000" pitchFamily="2" charset="2"/>
              <a:buChar char="ü"/>
            </a:pPr>
            <a:r>
              <a:rPr lang="en-US" sz="2000" dirty="0">
                <a:solidFill>
                  <a:srgbClr val="0070C0"/>
                </a:solidFill>
              </a:rPr>
              <a:t>…</a:t>
            </a:r>
          </a:p>
        </p:txBody>
      </p:sp>
    </p:spTree>
    <p:extLst>
      <p:ext uri="{BB962C8B-B14F-4D97-AF65-F5344CB8AC3E}">
        <p14:creationId xmlns:p14="http://schemas.microsoft.com/office/powerpoint/2010/main" val="191068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normAutofit fontScale="90000"/>
          </a:bodyPr>
          <a:lstStyle/>
          <a:p>
            <a:r>
              <a:rPr lang="en-US" dirty="0">
                <a:solidFill>
                  <a:srgbClr val="0070C0"/>
                </a:solidFill>
              </a:rPr>
              <a:t>Prehistory:  ISO/IEEE 11073 SDC – 15 Year Journey</a:t>
            </a:r>
          </a:p>
        </p:txBody>
      </p:sp>
      <p:sp>
        <p:nvSpPr>
          <p:cNvPr id="4" name="Footer Placeholder 3">
            <a:extLst>
              <a:ext uri="{FF2B5EF4-FFF2-40B4-BE49-F238E27FC236}">
                <a16:creationId xmlns:a16="http://schemas.microsoft.com/office/drawing/2014/main" id="{CD1C93AF-B56E-4847-89C4-34A6D5B07983}"/>
              </a:ext>
            </a:extLst>
          </p:cNvPr>
          <p:cNvSpPr>
            <a:spLocks noGrp="1"/>
          </p:cNvSpPr>
          <p:nvPr>
            <p:ph type="ftr" sz="quarter" idx="11"/>
          </p:nvPr>
        </p:nvSpPr>
        <p:spPr/>
        <p:txBody>
          <a:bodyPr/>
          <a:lstStyle/>
          <a:p>
            <a:r>
              <a:rPr lang="fr-FR" dirty="0"/>
              <a:t>Gemini SES MDI </a:t>
            </a:r>
            <a:r>
              <a:rPr lang="fr-FR" dirty="0" err="1"/>
              <a:t>SDPi+FHIR</a:t>
            </a:r>
            <a:r>
              <a:rPr lang="fr-FR" dirty="0"/>
              <a:t> Project</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4</a:t>
            </a:fld>
            <a:endParaRPr lang="en-US" dirty="0"/>
          </a:p>
        </p:txBody>
      </p:sp>
      <p:sp>
        <p:nvSpPr>
          <p:cNvPr id="8" name="Rechteck 209">
            <a:extLst>
              <a:ext uri="{FF2B5EF4-FFF2-40B4-BE49-F238E27FC236}">
                <a16:creationId xmlns:a16="http://schemas.microsoft.com/office/drawing/2014/main" id="{F6449BDF-AEE2-4B46-8BC6-73886F8422A5}"/>
              </a:ext>
            </a:extLst>
          </p:cNvPr>
          <p:cNvSpPr/>
          <p:nvPr/>
        </p:nvSpPr>
        <p:spPr bwMode="gray">
          <a:xfrm>
            <a:off x="795" y="2197621"/>
            <a:ext cx="12190413" cy="2376264"/>
          </a:xfrm>
          <a:prstGeom prst="rect">
            <a:avLst/>
          </a:prstGeom>
          <a:gradFill>
            <a:gsLst>
              <a:gs pos="0">
                <a:schemeClr val="bg2"/>
              </a:gs>
              <a:gs pos="24000">
                <a:schemeClr val="bg1"/>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hteck 51">
            <a:extLst>
              <a:ext uri="{FF2B5EF4-FFF2-40B4-BE49-F238E27FC236}">
                <a16:creationId xmlns:a16="http://schemas.microsoft.com/office/drawing/2014/main" id="{7D2A9D2C-83E7-4671-B00B-3527152985CF}"/>
              </a:ext>
            </a:extLst>
          </p:cNvPr>
          <p:cNvSpPr/>
          <p:nvPr>
            <p:custDataLst>
              <p:tags r:id="rId1"/>
            </p:custDataLst>
          </p:nvPr>
        </p:nvSpPr>
        <p:spPr bwMode="gray">
          <a:xfrm>
            <a:off x="795" y="2141021"/>
            <a:ext cx="12190413" cy="55421"/>
          </a:xfrm>
          <a:prstGeom prst="rect">
            <a:avLst/>
          </a:prstGeom>
          <a:solidFill>
            <a:srgbClr val="06457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6">
            <a:extLst>
              <a:ext uri="{FF2B5EF4-FFF2-40B4-BE49-F238E27FC236}">
                <a16:creationId xmlns:a16="http://schemas.microsoft.com/office/drawing/2014/main" id="{FA786B51-A7BE-4499-AC00-6FF1ACD81CDD}"/>
              </a:ext>
            </a:extLst>
          </p:cNvPr>
          <p:cNvSpPr>
            <a:spLocks noChangeArrowheads="1"/>
          </p:cNvSpPr>
          <p:nvPr>
            <p:custDataLst>
              <p:tags r:id="rId2"/>
            </p:custDataLst>
          </p:nvPr>
        </p:nvSpPr>
        <p:spPr bwMode="gray">
          <a:xfrm>
            <a:off x="424726" y="1045495"/>
            <a:ext cx="2393425" cy="72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b" anchorCtr="0" compatLnSpc="1">
            <a:prstTxWarp prst="textNoShape">
              <a:avLst/>
            </a:prstTxWarp>
            <a:no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n-US" altLang="en-US" sz="7400" b="1" dirty="0">
                <a:solidFill>
                  <a:srgbClr val="F2F2F2"/>
                </a:solidFill>
                <a:latin typeface="+mj-lt"/>
              </a:rPr>
              <a:t>2004</a:t>
            </a:r>
            <a:endParaRPr lang="en-US" altLang="en-US" dirty="0">
              <a:latin typeface="+mj-lt"/>
            </a:endParaRPr>
          </a:p>
        </p:txBody>
      </p:sp>
      <p:sp>
        <p:nvSpPr>
          <p:cNvPr id="11" name="Rechteck 38">
            <a:extLst>
              <a:ext uri="{FF2B5EF4-FFF2-40B4-BE49-F238E27FC236}">
                <a16:creationId xmlns:a16="http://schemas.microsoft.com/office/drawing/2014/main" id="{BC4F7C43-401E-470F-818D-D22EC3DFA55F}"/>
              </a:ext>
            </a:extLst>
          </p:cNvPr>
          <p:cNvSpPr/>
          <p:nvPr>
            <p:custDataLst>
              <p:tags r:id="rId3"/>
            </p:custDataLst>
          </p:nvPr>
        </p:nvSpPr>
        <p:spPr bwMode="gray">
          <a:xfrm>
            <a:off x="176442" y="2197617"/>
            <a:ext cx="135079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BMBF Vision SOMIT FUSION / OrthoMIT</a:t>
            </a:r>
          </a:p>
          <a:p>
            <a:r>
              <a:rPr lang="en-US" sz="900" dirty="0">
                <a:solidFill>
                  <a:schemeClr val="tx1"/>
                </a:solidFill>
              </a:rPr>
              <a:t>Foundation for the idea of interoperability</a:t>
            </a:r>
          </a:p>
        </p:txBody>
      </p:sp>
      <p:grpSp>
        <p:nvGrpSpPr>
          <p:cNvPr id="12" name="Gruppieren 40">
            <a:extLst>
              <a:ext uri="{FF2B5EF4-FFF2-40B4-BE49-F238E27FC236}">
                <a16:creationId xmlns:a16="http://schemas.microsoft.com/office/drawing/2014/main" id="{AA745164-65B4-4CDA-8EEA-3539D713BF23}"/>
              </a:ext>
            </a:extLst>
          </p:cNvPr>
          <p:cNvGrpSpPr/>
          <p:nvPr>
            <p:custDataLst>
              <p:tags r:id="rId4"/>
            </p:custDataLst>
          </p:nvPr>
        </p:nvGrpSpPr>
        <p:grpSpPr bwMode="gray">
          <a:xfrm>
            <a:off x="356136" y="1603636"/>
            <a:ext cx="576064" cy="591907"/>
            <a:chOff x="783968" y="2208071"/>
            <a:chExt cx="576064" cy="591907"/>
          </a:xfrm>
        </p:grpSpPr>
        <p:cxnSp>
          <p:nvCxnSpPr>
            <p:cNvPr id="13" name="Gerade Verbindung 41">
              <a:extLst>
                <a:ext uri="{FF2B5EF4-FFF2-40B4-BE49-F238E27FC236}">
                  <a16:creationId xmlns:a16="http://schemas.microsoft.com/office/drawing/2014/main" id="{51A3B12F-1BC2-4053-A6DF-24CCC443C1FF}"/>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hteck 42">
              <a:extLst>
                <a:ext uri="{FF2B5EF4-FFF2-40B4-BE49-F238E27FC236}">
                  <a16:creationId xmlns:a16="http://schemas.microsoft.com/office/drawing/2014/main" id="{B523C4CF-59D2-4E82-8D6D-ADDC7B9E5E32}"/>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2004</a:t>
              </a:r>
            </a:p>
          </p:txBody>
        </p:sp>
      </p:grpSp>
      <p:grpSp>
        <p:nvGrpSpPr>
          <p:cNvPr id="15" name="Gruppieren 49">
            <a:extLst>
              <a:ext uri="{FF2B5EF4-FFF2-40B4-BE49-F238E27FC236}">
                <a16:creationId xmlns:a16="http://schemas.microsoft.com/office/drawing/2014/main" id="{8CCE894F-9E8F-43A6-83FF-E08B0B27D59A}"/>
              </a:ext>
            </a:extLst>
          </p:cNvPr>
          <p:cNvGrpSpPr/>
          <p:nvPr>
            <p:custDataLst>
              <p:tags r:id="rId5"/>
            </p:custDataLst>
          </p:nvPr>
        </p:nvGrpSpPr>
        <p:grpSpPr bwMode="gray">
          <a:xfrm>
            <a:off x="1628373" y="1603636"/>
            <a:ext cx="576064" cy="591907"/>
            <a:chOff x="783968" y="2208071"/>
            <a:chExt cx="576064" cy="591907"/>
          </a:xfrm>
        </p:grpSpPr>
        <p:cxnSp>
          <p:nvCxnSpPr>
            <p:cNvPr id="16" name="Gerade Verbindung 51">
              <a:extLst>
                <a:ext uri="{FF2B5EF4-FFF2-40B4-BE49-F238E27FC236}">
                  <a16:creationId xmlns:a16="http://schemas.microsoft.com/office/drawing/2014/main" id="{BFAB4378-4B48-4FF9-9802-A5B42D73E410}"/>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Rechteck 52">
              <a:extLst>
                <a:ext uri="{FF2B5EF4-FFF2-40B4-BE49-F238E27FC236}">
                  <a16:creationId xmlns:a16="http://schemas.microsoft.com/office/drawing/2014/main" id="{D3C36B27-8747-43C7-9004-1B2D0F6D5D1F}"/>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2010</a:t>
              </a:r>
            </a:p>
          </p:txBody>
        </p:sp>
      </p:grpSp>
      <p:sp>
        <p:nvSpPr>
          <p:cNvPr id="18" name="Rechteck 61">
            <a:extLst>
              <a:ext uri="{FF2B5EF4-FFF2-40B4-BE49-F238E27FC236}">
                <a16:creationId xmlns:a16="http://schemas.microsoft.com/office/drawing/2014/main" id="{83FB9284-EE36-42BC-B879-BEBB6F96A8BA}"/>
              </a:ext>
            </a:extLst>
          </p:cNvPr>
          <p:cNvSpPr/>
          <p:nvPr>
            <p:custDataLst>
              <p:tags r:id="rId6"/>
            </p:custDataLst>
          </p:nvPr>
        </p:nvSpPr>
        <p:spPr bwMode="gray">
          <a:xfrm>
            <a:off x="1661154" y="2187386"/>
            <a:ext cx="106529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TekoMed</a:t>
            </a:r>
          </a:p>
          <a:p>
            <a:r>
              <a:rPr lang="en-US" sz="900" dirty="0">
                <a:solidFill>
                  <a:schemeClr val="tx1"/>
                </a:solidFill>
              </a:rPr>
              <a:t>Feasibility study to prove the SOA approach for medical devices</a:t>
            </a:r>
          </a:p>
        </p:txBody>
      </p:sp>
      <p:sp>
        <p:nvSpPr>
          <p:cNvPr id="19" name="Rechteck 63">
            <a:extLst>
              <a:ext uri="{FF2B5EF4-FFF2-40B4-BE49-F238E27FC236}">
                <a16:creationId xmlns:a16="http://schemas.microsoft.com/office/drawing/2014/main" id="{E7B147FC-F1F3-49C6-B971-1DB8081F03C8}"/>
              </a:ext>
            </a:extLst>
          </p:cNvPr>
          <p:cNvSpPr/>
          <p:nvPr>
            <p:custDataLst>
              <p:tags r:id="rId7"/>
            </p:custDataLst>
          </p:nvPr>
        </p:nvSpPr>
        <p:spPr bwMode="gray">
          <a:xfrm>
            <a:off x="2894122" y="2188769"/>
            <a:ext cx="1554858" cy="975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Dienst-Orientierte OP Integration (DOOP)</a:t>
            </a:r>
          </a:p>
          <a:p>
            <a:r>
              <a:rPr lang="en-US" sz="900" dirty="0">
                <a:solidFill>
                  <a:schemeClr val="tx1"/>
                </a:solidFill>
              </a:rPr>
              <a:t>Networking project with various medical vendors to implement DPWS and demonstrate interoperability</a:t>
            </a:r>
          </a:p>
        </p:txBody>
      </p:sp>
      <p:grpSp>
        <p:nvGrpSpPr>
          <p:cNvPr id="20" name="Gruppieren 64">
            <a:extLst>
              <a:ext uri="{FF2B5EF4-FFF2-40B4-BE49-F238E27FC236}">
                <a16:creationId xmlns:a16="http://schemas.microsoft.com/office/drawing/2014/main" id="{DE7E6B03-FDCE-4EB0-952F-848F889D387E}"/>
              </a:ext>
            </a:extLst>
          </p:cNvPr>
          <p:cNvGrpSpPr/>
          <p:nvPr>
            <p:custDataLst>
              <p:tags r:id="rId8"/>
            </p:custDataLst>
          </p:nvPr>
        </p:nvGrpSpPr>
        <p:grpSpPr bwMode="gray">
          <a:xfrm>
            <a:off x="3078305" y="1603636"/>
            <a:ext cx="576064" cy="591907"/>
            <a:chOff x="783968" y="2208071"/>
            <a:chExt cx="576064" cy="591907"/>
          </a:xfrm>
        </p:grpSpPr>
        <p:cxnSp>
          <p:nvCxnSpPr>
            <p:cNvPr id="21" name="Gerade Verbindung 65">
              <a:extLst>
                <a:ext uri="{FF2B5EF4-FFF2-40B4-BE49-F238E27FC236}">
                  <a16:creationId xmlns:a16="http://schemas.microsoft.com/office/drawing/2014/main" id="{E45B91B3-DC88-4973-93F6-C3B2D09CF920}"/>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hteck 66">
              <a:extLst>
                <a:ext uri="{FF2B5EF4-FFF2-40B4-BE49-F238E27FC236}">
                  <a16:creationId xmlns:a16="http://schemas.microsoft.com/office/drawing/2014/main" id="{31F29BD5-3236-4CFB-83B4-E854C342A323}"/>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2011</a:t>
              </a:r>
            </a:p>
          </p:txBody>
        </p:sp>
      </p:grpSp>
      <p:grpSp>
        <p:nvGrpSpPr>
          <p:cNvPr id="23" name="Gruppieren 67">
            <a:extLst>
              <a:ext uri="{FF2B5EF4-FFF2-40B4-BE49-F238E27FC236}">
                <a16:creationId xmlns:a16="http://schemas.microsoft.com/office/drawing/2014/main" id="{770C0A40-1FD7-4E87-9EE3-C1EDB0392846}"/>
              </a:ext>
            </a:extLst>
          </p:cNvPr>
          <p:cNvGrpSpPr/>
          <p:nvPr>
            <p:custDataLst>
              <p:tags r:id="rId9"/>
            </p:custDataLst>
          </p:nvPr>
        </p:nvGrpSpPr>
        <p:grpSpPr bwMode="gray">
          <a:xfrm>
            <a:off x="4804940" y="1599603"/>
            <a:ext cx="576064" cy="591907"/>
            <a:chOff x="783968" y="2208071"/>
            <a:chExt cx="576064" cy="591907"/>
          </a:xfrm>
        </p:grpSpPr>
        <p:cxnSp>
          <p:nvCxnSpPr>
            <p:cNvPr id="24" name="Gerade Verbindung 68">
              <a:extLst>
                <a:ext uri="{FF2B5EF4-FFF2-40B4-BE49-F238E27FC236}">
                  <a16:creationId xmlns:a16="http://schemas.microsoft.com/office/drawing/2014/main" id="{601B21FB-F33D-4728-BCB8-15A624AB0DAF}"/>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hteck 69">
              <a:extLst>
                <a:ext uri="{FF2B5EF4-FFF2-40B4-BE49-F238E27FC236}">
                  <a16:creationId xmlns:a16="http://schemas.microsoft.com/office/drawing/2014/main" id="{E2026FB4-9B14-4651-AAAC-D9C0509C6692}"/>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2013</a:t>
              </a:r>
            </a:p>
          </p:txBody>
        </p:sp>
      </p:grpSp>
      <p:sp>
        <p:nvSpPr>
          <p:cNvPr id="26" name="Rechteck 70">
            <a:extLst>
              <a:ext uri="{FF2B5EF4-FFF2-40B4-BE49-F238E27FC236}">
                <a16:creationId xmlns:a16="http://schemas.microsoft.com/office/drawing/2014/main" id="{6F4BAAB6-1AEF-47D7-8790-C37E6E551117}"/>
              </a:ext>
            </a:extLst>
          </p:cNvPr>
          <p:cNvSpPr/>
          <p:nvPr>
            <p:custDataLst>
              <p:tags r:id="rId10"/>
            </p:custDataLst>
          </p:nvPr>
        </p:nvSpPr>
        <p:spPr bwMode="gray">
          <a:xfrm>
            <a:off x="4716591" y="2192100"/>
            <a:ext cx="1783337" cy="108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BMBF-OR.NET</a:t>
            </a:r>
          </a:p>
          <a:p>
            <a:r>
              <a:rPr lang="en-US" sz="900" dirty="0">
                <a:solidFill>
                  <a:schemeClr val="tx1"/>
                </a:solidFill>
              </a:rPr>
              <a:t>A project funded by the German Ministry of Education and Research to consolidate all medical device interoperability research activities in Germany</a:t>
            </a:r>
          </a:p>
        </p:txBody>
      </p:sp>
      <p:grpSp>
        <p:nvGrpSpPr>
          <p:cNvPr id="27" name="Gruppieren 72">
            <a:extLst>
              <a:ext uri="{FF2B5EF4-FFF2-40B4-BE49-F238E27FC236}">
                <a16:creationId xmlns:a16="http://schemas.microsoft.com/office/drawing/2014/main" id="{5F939CA5-C056-4D62-B970-3BA1DEC106E7}"/>
              </a:ext>
            </a:extLst>
          </p:cNvPr>
          <p:cNvGrpSpPr/>
          <p:nvPr>
            <p:custDataLst>
              <p:tags r:id="rId11"/>
            </p:custDataLst>
          </p:nvPr>
        </p:nvGrpSpPr>
        <p:grpSpPr bwMode="gray">
          <a:xfrm>
            <a:off x="6811274" y="1595683"/>
            <a:ext cx="576064" cy="591907"/>
            <a:chOff x="783968" y="2208071"/>
            <a:chExt cx="576064" cy="591907"/>
          </a:xfrm>
        </p:grpSpPr>
        <p:cxnSp>
          <p:nvCxnSpPr>
            <p:cNvPr id="28" name="Gerade Verbindung 73">
              <a:extLst>
                <a:ext uri="{FF2B5EF4-FFF2-40B4-BE49-F238E27FC236}">
                  <a16:creationId xmlns:a16="http://schemas.microsoft.com/office/drawing/2014/main" id="{51D013CF-B44D-4003-A063-04309887DCAC}"/>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chteck 75">
              <a:extLst>
                <a:ext uri="{FF2B5EF4-FFF2-40B4-BE49-F238E27FC236}">
                  <a16:creationId xmlns:a16="http://schemas.microsoft.com/office/drawing/2014/main" id="{2FA730DF-3F14-41B0-9B9F-1B5A0DA17E47}"/>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2015</a:t>
              </a:r>
            </a:p>
          </p:txBody>
        </p:sp>
      </p:grpSp>
      <p:sp>
        <p:nvSpPr>
          <p:cNvPr id="30" name="Rechteck 77">
            <a:extLst>
              <a:ext uri="{FF2B5EF4-FFF2-40B4-BE49-F238E27FC236}">
                <a16:creationId xmlns:a16="http://schemas.microsoft.com/office/drawing/2014/main" id="{14638126-2EE5-437B-A6BF-7EA074F320FF}"/>
              </a:ext>
            </a:extLst>
          </p:cNvPr>
          <p:cNvSpPr/>
          <p:nvPr>
            <p:custDataLst>
              <p:tags r:id="rId12"/>
            </p:custDataLst>
          </p:nvPr>
        </p:nvSpPr>
        <p:spPr bwMode="gray">
          <a:xfrm>
            <a:off x="6625409" y="2189646"/>
            <a:ext cx="1455705" cy="108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OR.NET Consortium</a:t>
            </a:r>
          </a:p>
          <a:p>
            <a:r>
              <a:rPr lang="en-US" sz="900" dirty="0">
                <a:solidFill>
                  <a:schemeClr val="tx1"/>
                </a:solidFill>
              </a:rPr>
              <a:t>An association of different stakeholders in medical device interoperability</a:t>
            </a:r>
          </a:p>
        </p:txBody>
      </p:sp>
      <p:sp>
        <p:nvSpPr>
          <p:cNvPr id="31" name="Rechteck 38">
            <a:extLst>
              <a:ext uri="{FF2B5EF4-FFF2-40B4-BE49-F238E27FC236}">
                <a16:creationId xmlns:a16="http://schemas.microsoft.com/office/drawing/2014/main" id="{736EA883-EB0A-415D-8ABB-C3756DE1DFF6}"/>
              </a:ext>
            </a:extLst>
          </p:cNvPr>
          <p:cNvSpPr/>
          <p:nvPr>
            <p:custDataLst>
              <p:tags r:id="rId13"/>
            </p:custDataLst>
          </p:nvPr>
        </p:nvSpPr>
        <p:spPr bwMode="gray">
          <a:xfrm>
            <a:off x="10948731" y="2197619"/>
            <a:ext cx="123869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IEEE 11073-20701 </a:t>
            </a:r>
            <a:r>
              <a:rPr lang="en-US" sz="900" dirty="0">
                <a:solidFill>
                  <a:schemeClr val="tx1"/>
                </a:solidFill>
              </a:rPr>
              <a:t>Standard approved</a:t>
            </a:r>
          </a:p>
          <a:p>
            <a:r>
              <a:rPr lang="en-US" sz="900" dirty="0">
                <a:solidFill>
                  <a:schemeClr val="tx1"/>
                </a:solidFill>
              </a:rPr>
              <a:t>Service Oriented Medical Device Exchange Architecture &amp; Protocol Binding</a:t>
            </a:r>
          </a:p>
        </p:txBody>
      </p:sp>
      <p:grpSp>
        <p:nvGrpSpPr>
          <p:cNvPr id="32" name="Gruppieren 40">
            <a:extLst>
              <a:ext uri="{FF2B5EF4-FFF2-40B4-BE49-F238E27FC236}">
                <a16:creationId xmlns:a16="http://schemas.microsoft.com/office/drawing/2014/main" id="{B4A18C9D-2DAB-4C5D-A7C3-9FD8457BB551}"/>
              </a:ext>
            </a:extLst>
          </p:cNvPr>
          <p:cNvGrpSpPr/>
          <p:nvPr>
            <p:custDataLst>
              <p:tags r:id="rId14"/>
            </p:custDataLst>
          </p:nvPr>
        </p:nvGrpSpPr>
        <p:grpSpPr bwMode="gray">
          <a:xfrm>
            <a:off x="11272437" y="1595479"/>
            <a:ext cx="576064" cy="591907"/>
            <a:chOff x="783968" y="2208071"/>
            <a:chExt cx="576064" cy="591907"/>
          </a:xfrm>
        </p:grpSpPr>
        <p:cxnSp>
          <p:nvCxnSpPr>
            <p:cNvPr id="33" name="Gerade Verbindung 41">
              <a:extLst>
                <a:ext uri="{FF2B5EF4-FFF2-40B4-BE49-F238E27FC236}">
                  <a16:creationId xmlns:a16="http://schemas.microsoft.com/office/drawing/2014/main" id="{A4681E93-78ED-4BAA-8EE9-484B5DD29DAF}"/>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Rechteck 42">
              <a:extLst>
                <a:ext uri="{FF2B5EF4-FFF2-40B4-BE49-F238E27FC236}">
                  <a16:creationId xmlns:a16="http://schemas.microsoft.com/office/drawing/2014/main" id="{38E73DB2-A522-4DF9-B87F-7F0C90AA3328}"/>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2018</a:t>
              </a:r>
            </a:p>
          </p:txBody>
        </p:sp>
      </p:grpSp>
      <p:grpSp>
        <p:nvGrpSpPr>
          <p:cNvPr id="35" name="Gruppieren 72">
            <a:extLst>
              <a:ext uri="{FF2B5EF4-FFF2-40B4-BE49-F238E27FC236}">
                <a16:creationId xmlns:a16="http://schemas.microsoft.com/office/drawing/2014/main" id="{985345BA-567F-487A-83CF-22574CA39A44}"/>
              </a:ext>
            </a:extLst>
          </p:cNvPr>
          <p:cNvGrpSpPr/>
          <p:nvPr>
            <p:custDataLst>
              <p:tags r:id="rId15"/>
            </p:custDataLst>
          </p:nvPr>
        </p:nvGrpSpPr>
        <p:grpSpPr bwMode="gray">
          <a:xfrm>
            <a:off x="8392460" y="1595683"/>
            <a:ext cx="576064" cy="591907"/>
            <a:chOff x="783968" y="2208071"/>
            <a:chExt cx="576064" cy="591907"/>
          </a:xfrm>
        </p:grpSpPr>
        <p:cxnSp>
          <p:nvCxnSpPr>
            <p:cNvPr id="36" name="Gerade Verbindung 73">
              <a:extLst>
                <a:ext uri="{FF2B5EF4-FFF2-40B4-BE49-F238E27FC236}">
                  <a16:creationId xmlns:a16="http://schemas.microsoft.com/office/drawing/2014/main" id="{E4CC4D09-9432-44B3-AF47-9F17573E432B}"/>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Rechteck 75">
              <a:extLst>
                <a:ext uri="{FF2B5EF4-FFF2-40B4-BE49-F238E27FC236}">
                  <a16:creationId xmlns:a16="http://schemas.microsoft.com/office/drawing/2014/main" id="{F64CAEB2-A8ED-48DA-AA07-A9407643C81A}"/>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2016</a:t>
              </a:r>
            </a:p>
          </p:txBody>
        </p:sp>
      </p:grpSp>
      <p:sp>
        <p:nvSpPr>
          <p:cNvPr id="38" name="Rechteck 77">
            <a:extLst>
              <a:ext uri="{FF2B5EF4-FFF2-40B4-BE49-F238E27FC236}">
                <a16:creationId xmlns:a16="http://schemas.microsoft.com/office/drawing/2014/main" id="{31D2B020-7160-4E0E-A2D0-76DC67B87CCE}"/>
              </a:ext>
            </a:extLst>
          </p:cNvPr>
          <p:cNvSpPr/>
          <p:nvPr>
            <p:custDataLst>
              <p:tags r:id="rId16"/>
            </p:custDataLst>
          </p:nvPr>
        </p:nvSpPr>
        <p:spPr bwMode="gray">
          <a:xfrm>
            <a:off x="8392907" y="2197617"/>
            <a:ext cx="115212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IEEE 11073-20702 </a:t>
            </a:r>
            <a:r>
              <a:rPr lang="en-US" sz="900" dirty="0">
                <a:solidFill>
                  <a:schemeClr val="tx1"/>
                </a:solidFill>
              </a:rPr>
              <a:t>Standard approved</a:t>
            </a:r>
          </a:p>
          <a:p>
            <a:r>
              <a:rPr lang="en-US" sz="900" dirty="0">
                <a:solidFill>
                  <a:schemeClr val="tx1"/>
                </a:solidFill>
              </a:rPr>
              <a:t>Medical Devices Communication Profile for Web Services</a:t>
            </a:r>
          </a:p>
          <a:p>
            <a:endParaRPr lang="en-US" sz="900" b="1" dirty="0">
              <a:solidFill>
                <a:schemeClr val="tx1"/>
              </a:solidFill>
            </a:endParaRPr>
          </a:p>
        </p:txBody>
      </p:sp>
      <p:sp>
        <p:nvSpPr>
          <p:cNvPr id="39" name="Rechteck 38">
            <a:extLst>
              <a:ext uri="{FF2B5EF4-FFF2-40B4-BE49-F238E27FC236}">
                <a16:creationId xmlns:a16="http://schemas.microsoft.com/office/drawing/2014/main" id="{87DE29BE-DDD6-45F7-AFF6-05E0AD0FE1D7}"/>
              </a:ext>
            </a:extLst>
          </p:cNvPr>
          <p:cNvSpPr/>
          <p:nvPr>
            <p:custDataLst>
              <p:tags r:id="rId17"/>
            </p:custDataLst>
          </p:nvPr>
        </p:nvSpPr>
        <p:spPr bwMode="gray">
          <a:xfrm>
            <a:off x="9645216" y="2197617"/>
            <a:ext cx="1150279"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IEEE 11073-10207 </a:t>
            </a:r>
            <a:r>
              <a:rPr lang="en-US" sz="900" dirty="0">
                <a:solidFill>
                  <a:schemeClr val="tx1"/>
                </a:solidFill>
              </a:rPr>
              <a:t>Standard approved</a:t>
            </a:r>
          </a:p>
          <a:p>
            <a:r>
              <a:rPr lang="en-US" sz="900" dirty="0">
                <a:solidFill>
                  <a:schemeClr val="tx1"/>
                </a:solidFill>
              </a:rPr>
              <a:t>Domain Information and Service Model for Service-Oriented Point-of-Care Medical Device Communication</a:t>
            </a:r>
          </a:p>
        </p:txBody>
      </p:sp>
      <p:grpSp>
        <p:nvGrpSpPr>
          <p:cNvPr id="40" name="Gruppieren 40">
            <a:extLst>
              <a:ext uri="{FF2B5EF4-FFF2-40B4-BE49-F238E27FC236}">
                <a16:creationId xmlns:a16="http://schemas.microsoft.com/office/drawing/2014/main" id="{0D7419C8-6D0E-4C8A-9E97-D2F531BA2B9E}"/>
              </a:ext>
            </a:extLst>
          </p:cNvPr>
          <p:cNvGrpSpPr/>
          <p:nvPr>
            <p:custDataLst>
              <p:tags r:id="rId18"/>
            </p:custDataLst>
          </p:nvPr>
        </p:nvGrpSpPr>
        <p:grpSpPr bwMode="gray">
          <a:xfrm>
            <a:off x="9752899" y="1595683"/>
            <a:ext cx="576064" cy="591907"/>
            <a:chOff x="783968" y="2208071"/>
            <a:chExt cx="576064" cy="591907"/>
          </a:xfrm>
        </p:grpSpPr>
        <p:cxnSp>
          <p:nvCxnSpPr>
            <p:cNvPr id="41" name="Gerade Verbindung 41">
              <a:extLst>
                <a:ext uri="{FF2B5EF4-FFF2-40B4-BE49-F238E27FC236}">
                  <a16:creationId xmlns:a16="http://schemas.microsoft.com/office/drawing/2014/main" id="{5956DE77-8181-49D5-86A7-613BD79AB60C}"/>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Rechteck 42">
              <a:extLst>
                <a:ext uri="{FF2B5EF4-FFF2-40B4-BE49-F238E27FC236}">
                  <a16:creationId xmlns:a16="http://schemas.microsoft.com/office/drawing/2014/main" id="{8D05E724-B39B-403E-AD92-C8990805F0D0}"/>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2017</a:t>
              </a:r>
            </a:p>
          </p:txBody>
        </p:sp>
      </p:grpSp>
      <p:pic>
        <p:nvPicPr>
          <p:cNvPr id="43" name="Picture 42">
            <a:extLst>
              <a:ext uri="{FF2B5EF4-FFF2-40B4-BE49-F238E27FC236}">
                <a16:creationId xmlns:a16="http://schemas.microsoft.com/office/drawing/2014/main" id="{89AF4681-1EB4-40BA-A649-55D60EF069E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942056" y="4164787"/>
            <a:ext cx="2013350" cy="1988450"/>
          </a:xfrm>
          <a:prstGeom prst="rect">
            <a:avLst/>
          </a:prstGeom>
          <a:ln w="19050">
            <a:solidFill>
              <a:schemeClr val="bg1"/>
            </a:solidFill>
          </a:ln>
        </p:spPr>
      </p:pic>
      <p:pic>
        <p:nvPicPr>
          <p:cNvPr id="44" name="Inhaltsplatzhalter 3">
            <a:extLst>
              <a:ext uri="{FF2B5EF4-FFF2-40B4-BE49-F238E27FC236}">
                <a16:creationId xmlns:a16="http://schemas.microsoft.com/office/drawing/2014/main" id="{B7E839FC-D41E-44EE-BB83-5702F8EF36D8}"/>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r="39311" b="53394"/>
          <a:stretch/>
        </p:blipFill>
        <p:spPr>
          <a:xfrm>
            <a:off x="6555297" y="3228381"/>
            <a:ext cx="2990085" cy="1281423"/>
          </a:xfrm>
          <a:prstGeom prst="rect">
            <a:avLst/>
          </a:prstGeom>
        </p:spPr>
      </p:pic>
      <p:pic>
        <p:nvPicPr>
          <p:cNvPr id="45" name="Inhaltsplatzhalter 3">
            <a:extLst>
              <a:ext uri="{FF2B5EF4-FFF2-40B4-BE49-F238E27FC236}">
                <a16:creationId xmlns:a16="http://schemas.microsoft.com/office/drawing/2014/main" id="{56485C57-4813-4002-8F18-9E82C057A1E0}"/>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t="51762" r="39133" b="2022"/>
          <a:stretch/>
        </p:blipFill>
        <p:spPr>
          <a:xfrm>
            <a:off x="4804940" y="4630406"/>
            <a:ext cx="3021178" cy="1280160"/>
          </a:xfrm>
          <a:prstGeom prst="rect">
            <a:avLst/>
          </a:prstGeom>
        </p:spPr>
      </p:pic>
      <p:pic>
        <p:nvPicPr>
          <p:cNvPr id="46" name="Inhaltsplatzhalter 3">
            <a:extLst>
              <a:ext uri="{FF2B5EF4-FFF2-40B4-BE49-F238E27FC236}">
                <a16:creationId xmlns:a16="http://schemas.microsoft.com/office/drawing/2014/main" id="{F0EEC442-8ABB-4ACF-A8EE-3B95E62707AB}"/>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63962" b="53784"/>
          <a:stretch/>
        </p:blipFill>
        <p:spPr>
          <a:xfrm>
            <a:off x="97566" y="3563561"/>
            <a:ext cx="2106871" cy="1507838"/>
          </a:xfrm>
          <a:prstGeom prst="rect">
            <a:avLst/>
          </a:prstGeom>
        </p:spPr>
      </p:pic>
      <p:pic>
        <p:nvPicPr>
          <p:cNvPr id="47" name="Inhaltsplatzhalter 3">
            <a:extLst>
              <a:ext uri="{FF2B5EF4-FFF2-40B4-BE49-F238E27FC236}">
                <a16:creationId xmlns:a16="http://schemas.microsoft.com/office/drawing/2014/main" id="{70EE3BC9-0B9F-45AF-BD65-DEDC0FFA0E80}"/>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63962" t="51762" b="2022"/>
          <a:stretch/>
        </p:blipFill>
        <p:spPr>
          <a:xfrm>
            <a:off x="2498162" y="3815986"/>
            <a:ext cx="2115751" cy="1514193"/>
          </a:xfrm>
          <a:prstGeom prst="rect">
            <a:avLst/>
          </a:prstGeom>
        </p:spPr>
      </p:pic>
      <p:pic>
        <p:nvPicPr>
          <p:cNvPr id="48" name="Picture 2" descr="https://ornet.org/wp-content/uploads/2019/04/Logo_gro%C3%9F.jpg">
            <a:extLst>
              <a:ext uri="{FF2B5EF4-FFF2-40B4-BE49-F238E27FC236}">
                <a16:creationId xmlns:a16="http://schemas.microsoft.com/office/drawing/2014/main" id="{C4B17179-F9F8-4AFD-A577-9C88D93EB80E}"/>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9229" y="1831898"/>
            <a:ext cx="1177491" cy="2849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6CB21D-BB88-4F37-BAFD-70CCC05553CE}"/>
              </a:ext>
            </a:extLst>
          </p:cNvPr>
          <p:cNvSpPr txBox="1"/>
          <p:nvPr/>
        </p:nvSpPr>
        <p:spPr>
          <a:xfrm>
            <a:off x="186354" y="5656447"/>
            <a:ext cx="4398446" cy="646331"/>
          </a:xfrm>
          <a:prstGeom prst="rect">
            <a:avLst/>
          </a:prstGeom>
          <a:noFill/>
        </p:spPr>
        <p:txBody>
          <a:bodyPr wrap="square" rtlCol="0">
            <a:spAutoFit/>
          </a:bodyPr>
          <a:lstStyle/>
          <a:p>
            <a:r>
              <a:rPr lang="en-US" dirty="0">
                <a:solidFill>
                  <a:srgbClr val="FF0000"/>
                </a:solidFill>
              </a:rPr>
              <a:t>NOTE:  This roughly parallels the timelines for IHE Devices Domain &amp; HL7 Devices WG</a:t>
            </a:r>
          </a:p>
        </p:txBody>
      </p:sp>
    </p:spTree>
    <p:extLst>
      <p:ext uri="{BB962C8B-B14F-4D97-AF65-F5344CB8AC3E}">
        <p14:creationId xmlns:p14="http://schemas.microsoft.com/office/powerpoint/2010/main" val="1434995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25F1-5366-4586-B687-8547CF777453}"/>
              </a:ext>
            </a:extLst>
          </p:cNvPr>
          <p:cNvSpPr>
            <a:spLocks noGrp="1"/>
          </p:cNvSpPr>
          <p:nvPr>
            <p:ph type="title"/>
          </p:nvPr>
        </p:nvSpPr>
        <p:spPr>
          <a:xfrm>
            <a:off x="831850" y="1709739"/>
            <a:ext cx="10515600" cy="1795462"/>
          </a:xfrm>
        </p:spPr>
        <p:txBody>
          <a:bodyPr>
            <a:normAutofit/>
          </a:bodyPr>
          <a:lstStyle/>
          <a:p>
            <a:r>
              <a:rPr lang="en-US" sz="7200" b="1" dirty="0">
                <a:solidFill>
                  <a:srgbClr val="0070C0"/>
                </a:solidFill>
              </a:rPr>
              <a:t>Yes … there’s more!</a:t>
            </a:r>
          </a:p>
        </p:txBody>
      </p:sp>
      <p:sp>
        <p:nvSpPr>
          <p:cNvPr id="3" name="Text Placeholder 2">
            <a:extLst>
              <a:ext uri="{FF2B5EF4-FFF2-40B4-BE49-F238E27FC236}">
                <a16:creationId xmlns:a16="http://schemas.microsoft.com/office/drawing/2014/main" id="{9167F564-C433-4A9D-A905-708BFDE493F9}"/>
              </a:ext>
            </a:extLst>
          </p:cNvPr>
          <p:cNvSpPr>
            <a:spLocks noGrp="1"/>
          </p:cNvSpPr>
          <p:nvPr>
            <p:ph type="body" idx="1"/>
          </p:nvPr>
        </p:nvSpPr>
        <p:spPr/>
        <p:txBody>
          <a:bodyPr/>
          <a:lstStyle/>
          <a:p>
            <a:r>
              <a:rPr lang="en-US" dirty="0"/>
              <a:t>Additional information … if the preceding didn’t quench your thirst!</a:t>
            </a:r>
          </a:p>
        </p:txBody>
      </p:sp>
      <p:sp>
        <p:nvSpPr>
          <p:cNvPr id="4" name="Footer Placeholder 3">
            <a:extLst>
              <a:ext uri="{FF2B5EF4-FFF2-40B4-BE49-F238E27FC236}">
                <a16:creationId xmlns:a16="http://schemas.microsoft.com/office/drawing/2014/main" id="{01BE1F64-C9BE-4986-B462-DF18B941DCF5}"/>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675606BC-A6E8-471E-8BA0-4E16E214F0E3}"/>
              </a:ext>
            </a:extLst>
          </p:cNvPr>
          <p:cNvSpPr>
            <a:spLocks noGrp="1"/>
          </p:cNvSpPr>
          <p:nvPr>
            <p:ph type="sldNum" sz="quarter" idx="12"/>
          </p:nvPr>
        </p:nvSpPr>
        <p:spPr/>
        <p:txBody>
          <a:bodyPr/>
          <a:lstStyle/>
          <a:p>
            <a:fld id="{4B2B13E8-E2F1-42A7-A4D7-4750DA1EC715}" type="slidenum">
              <a:rPr lang="en-US" smtClean="0"/>
              <a:t>40</a:t>
            </a:fld>
            <a:endParaRPr lang="en-US"/>
          </a:p>
        </p:txBody>
      </p:sp>
    </p:spTree>
    <p:extLst>
      <p:ext uri="{BB962C8B-B14F-4D97-AF65-F5344CB8AC3E}">
        <p14:creationId xmlns:p14="http://schemas.microsoft.com/office/powerpoint/2010/main" val="709876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A011-38E2-4B7A-9271-D42420107268}"/>
              </a:ext>
            </a:extLst>
          </p:cNvPr>
          <p:cNvSpPr>
            <a:spLocks noGrp="1"/>
          </p:cNvSpPr>
          <p:nvPr>
            <p:ph type="title"/>
          </p:nvPr>
        </p:nvSpPr>
        <p:spPr/>
        <p:txBody>
          <a:bodyPr/>
          <a:lstStyle/>
          <a:p>
            <a:r>
              <a:rPr lang="en-US" dirty="0"/>
              <a:t>OMG ReqIF:  Base Model</a:t>
            </a:r>
          </a:p>
        </p:txBody>
      </p:sp>
      <p:sp>
        <p:nvSpPr>
          <p:cNvPr id="4" name="Footer Placeholder 3">
            <a:extLst>
              <a:ext uri="{FF2B5EF4-FFF2-40B4-BE49-F238E27FC236}">
                <a16:creationId xmlns:a16="http://schemas.microsoft.com/office/drawing/2014/main" id="{DF9FA596-5F21-4EE9-8162-2BA94C857AC5}"/>
              </a:ext>
            </a:extLst>
          </p:cNvPr>
          <p:cNvSpPr>
            <a:spLocks noGrp="1"/>
          </p:cNvSpPr>
          <p:nvPr>
            <p:ph type="ftr" sz="quarter" idx="11"/>
          </p:nvPr>
        </p:nvSpPr>
        <p:spPr/>
        <p:txBody>
          <a:bodyPr/>
          <a:lstStyle/>
          <a:p>
            <a:r>
              <a:rPr lang="en-US"/>
              <a:t>Gemini SDPi + FHIR – From Narratives to Plug-n-Trust</a:t>
            </a:r>
            <a:endParaRPr lang="en-US" dirty="0"/>
          </a:p>
        </p:txBody>
      </p:sp>
      <p:sp>
        <p:nvSpPr>
          <p:cNvPr id="5" name="Slide Number Placeholder 4">
            <a:extLst>
              <a:ext uri="{FF2B5EF4-FFF2-40B4-BE49-F238E27FC236}">
                <a16:creationId xmlns:a16="http://schemas.microsoft.com/office/drawing/2014/main" id="{8A19C0DD-7EB4-4079-980E-8F24A962BE0F}"/>
              </a:ext>
            </a:extLst>
          </p:cNvPr>
          <p:cNvSpPr>
            <a:spLocks noGrp="1"/>
          </p:cNvSpPr>
          <p:nvPr>
            <p:ph type="sldNum" sz="quarter" idx="12"/>
          </p:nvPr>
        </p:nvSpPr>
        <p:spPr/>
        <p:txBody>
          <a:bodyPr/>
          <a:lstStyle/>
          <a:p>
            <a:fld id="{4B2B13E8-E2F1-42A7-A4D7-4750DA1EC715}" type="slidenum">
              <a:rPr lang="en-US" smtClean="0"/>
              <a:pPr/>
              <a:t>41</a:t>
            </a:fld>
            <a:endParaRPr lang="en-US" dirty="0"/>
          </a:p>
        </p:txBody>
      </p:sp>
      <p:pic>
        <p:nvPicPr>
          <p:cNvPr id="7" name="Picture 6" descr="A picture containing screenshot&#10;&#10;Description automatically generated">
            <a:extLst>
              <a:ext uri="{FF2B5EF4-FFF2-40B4-BE49-F238E27FC236}">
                <a16:creationId xmlns:a16="http://schemas.microsoft.com/office/drawing/2014/main" id="{AE407E39-35EA-486E-84B2-3E2EF3B51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961" y="1014882"/>
            <a:ext cx="9390077" cy="5747814"/>
          </a:xfrm>
          <a:prstGeom prst="rect">
            <a:avLst/>
          </a:prstGeom>
          <a:ln w="19050">
            <a:solidFill>
              <a:schemeClr val="accent1">
                <a:shade val="50000"/>
              </a:schemeClr>
            </a:solidFill>
          </a:ln>
        </p:spPr>
      </p:pic>
      <p:sp>
        <p:nvSpPr>
          <p:cNvPr id="3" name="TextBox 2">
            <a:extLst>
              <a:ext uri="{FF2B5EF4-FFF2-40B4-BE49-F238E27FC236}">
                <a16:creationId xmlns:a16="http://schemas.microsoft.com/office/drawing/2014/main" id="{E6A0B5AC-B764-4C05-A774-E79EF6A09051}"/>
              </a:ext>
            </a:extLst>
          </p:cNvPr>
          <p:cNvSpPr txBox="1"/>
          <p:nvPr/>
        </p:nvSpPr>
        <p:spPr>
          <a:xfrm>
            <a:off x="7200506" y="1182470"/>
            <a:ext cx="3714750" cy="646331"/>
          </a:xfrm>
          <a:prstGeom prst="rect">
            <a:avLst/>
          </a:prstGeom>
          <a:noFill/>
        </p:spPr>
        <p:txBody>
          <a:bodyPr wrap="square" rtlCol="0">
            <a:spAutoFit/>
          </a:bodyPr>
          <a:lstStyle/>
          <a:p>
            <a:r>
              <a:rPr lang="en-US" dirty="0"/>
              <a:t>Source:  </a:t>
            </a:r>
            <a:r>
              <a:rPr lang="en-US" dirty="0">
                <a:hlinkClick r:id="rId3"/>
              </a:rPr>
              <a:t>OMG Requirements Interchange Format (ReqIF) Standard</a:t>
            </a:r>
            <a:endParaRPr lang="en-US" dirty="0"/>
          </a:p>
        </p:txBody>
      </p:sp>
      <p:sp>
        <p:nvSpPr>
          <p:cNvPr id="6" name="TextBox 5">
            <a:extLst>
              <a:ext uri="{FF2B5EF4-FFF2-40B4-BE49-F238E27FC236}">
                <a16:creationId xmlns:a16="http://schemas.microsoft.com/office/drawing/2014/main" id="{348E94BA-A43D-46AF-8403-25AFE92F7ECB}"/>
              </a:ext>
            </a:extLst>
          </p:cNvPr>
          <p:cNvSpPr txBox="1"/>
          <p:nvPr/>
        </p:nvSpPr>
        <p:spPr>
          <a:xfrm>
            <a:off x="8391523" y="141908"/>
            <a:ext cx="3629026" cy="738664"/>
          </a:xfrm>
          <a:prstGeom prst="rect">
            <a:avLst/>
          </a:prstGeom>
          <a:noFill/>
          <a:ln>
            <a:solidFill>
              <a:schemeClr val="accent1"/>
            </a:solidFill>
          </a:ln>
        </p:spPr>
        <p:txBody>
          <a:bodyPr wrap="square" rtlCol="0">
            <a:spAutoFit/>
          </a:bodyPr>
          <a:lstStyle/>
          <a:p>
            <a:r>
              <a:rPr lang="en-US" sz="1400" dirty="0"/>
              <a:t>See also:  ISO/IEC/IEEE 29148:2011</a:t>
            </a:r>
          </a:p>
          <a:p>
            <a:r>
              <a:rPr lang="en-US" sz="1400" dirty="0"/>
              <a:t>Systems And Software Engineering - Life Cycle Processes - Requirements Engineering</a:t>
            </a:r>
          </a:p>
        </p:txBody>
      </p:sp>
    </p:spTree>
    <p:extLst>
      <p:ext uri="{BB962C8B-B14F-4D97-AF65-F5344CB8AC3E}">
        <p14:creationId xmlns:p14="http://schemas.microsoft.com/office/powerpoint/2010/main" val="1854558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A011-38E2-4B7A-9271-D42420107268}"/>
              </a:ext>
            </a:extLst>
          </p:cNvPr>
          <p:cNvSpPr>
            <a:spLocks noGrp="1"/>
          </p:cNvSpPr>
          <p:nvPr>
            <p:ph type="title"/>
          </p:nvPr>
        </p:nvSpPr>
        <p:spPr>
          <a:xfrm>
            <a:off x="838199" y="22226"/>
            <a:ext cx="11353799" cy="806450"/>
          </a:xfrm>
        </p:spPr>
        <p:txBody>
          <a:bodyPr>
            <a:normAutofit/>
          </a:bodyPr>
          <a:lstStyle/>
          <a:p>
            <a:r>
              <a:rPr lang="en-US" dirty="0"/>
              <a:t>ReqIF:  Requirement Hierarchies &amp; Relationships</a:t>
            </a:r>
          </a:p>
        </p:txBody>
      </p:sp>
      <p:sp>
        <p:nvSpPr>
          <p:cNvPr id="4" name="Footer Placeholder 3">
            <a:extLst>
              <a:ext uri="{FF2B5EF4-FFF2-40B4-BE49-F238E27FC236}">
                <a16:creationId xmlns:a16="http://schemas.microsoft.com/office/drawing/2014/main" id="{DF9FA596-5F21-4EE9-8162-2BA94C857AC5}"/>
              </a:ext>
            </a:extLst>
          </p:cNvPr>
          <p:cNvSpPr>
            <a:spLocks noGrp="1"/>
          </p:cNvSpPr>
          <p:nvPr>
            <p:ph type="ftr" sz="quarter" idx="11"/>
          </p:nvPr>
        </p:nvSpPr>
        <p:spPr/>
        <p:txBody>
          <a:bodyPr/>
          <a:lstStyle/>
          <a:p>
            <a:r>
              <a:rPr lang="en-US"/>
              <a:t>Gemini SDPi + FHIR – From Narratives to Plug-n-Trust</a:t>
            </a:r>
            <a:endParaRPr lang="en-US" dirty="0"/>
          </a:p>
        </p:txBody>
      </p:sp>
      <p:sp>
        <p:nvSpPr>
          <p:cNvPr id="5" name="Slide Number Placeholder 4">
            <a:extLst>
              <a:ext uri="{FF2B5EF4-FFF2-40B4-BE49-F238E27FC236}">
                <a16:creationId xmlns:a16="http://schemas.microsoft.com/office/drawing/2014/main" id="{8A19C0DD-7EB4-4079-980E-8F24A962BE0F}"/>
              </a:ext>
            </a:extLst>
          </p:cNvPr>
          <p:cNvSpPr>
            <a:spLocks noGrp="1"/>
          </p:cNvSpPr>
          <p:nvPr>
            <p:ph type="sldNum" sz="quarter" idx="12"/>
          </p:nvPr>
        </p:nvSpPr>
        <p:spPr/>
        <p:txBody>
          <a:bodyPr/>
          <a:lstStyle/>
          <a:p>
            <a:fld id="{4B2B13E8-E2F1-42A7-A4D7-4750DA1EC715}" type="slidenum">
              <a:rPr lang="en-US" smtClean="0"/>
              <a:pPr/>
              <a:t>42</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A3740650-3387-4BAE-9C83-BF1D2FA87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443" y="894308"/>
            <a:ext cx="7457310" cy="5843116"/>
          </a:xfrm>
          <a:prstGeom prst="rect">
            <a:avLst/>
          </a:prstGeom>
          <a:ln w="19050">
            <a:solidFill>
              <a:schemeClr val="accent1">
                <a:shade val="50000"/>
              </a:schemeClr>
            </a:solidFill>
          </a:ln>
        </p:spPr>
      </p:pic>
      <p:sp>
        <p:nvSpPr>
          <p:cNvPr id="7" name="TextBox 6">
            <a:extLst>
              <a:ext uri="{FF2B5EF4-FFF2-40B4-BE49-F238E27FC236}">
                <a16:creationId xmlns:a16="http://schemas.microsoft.com/office/drawing/2014/main" id="{2CE653ED-C4F2-4C64-A1D9-78DAF28DE310}"/>
              </a:ext>
            </a:extLst>
          </p:cNvPr>
          <p:cNvSpPr txBox="1"/>
          <p:nvPr/>
        </p:nvSpPr>
        <p:spPr>
          <a:xfrm>
            <a:off x="200967" y="2210637"/>
            <a:ext cx="2331218" cy="1569660"/>
          </a:xfrm>
          <a:prstGeom prst="rect">
            <a:avLst/>
          </a:prstGeom>
          <a:noFill/>
        </p:spPr>
        <p:txBody>
          <a:bodyPr wrap="square" rtlCol="0">
            <a:spAutoFit/>
          </a:bodyPr>
          <a:lstStyle/>
          <a:p>
            <a:r>
              <a:rPr lang="en-US" sz="2400" b="1" dirty="0">
                <a:solidFill>
                  <a:srgbClr val="0070C0"/>
                </a:solidFill>
              </a:rPr>
              <a:t>“mapping” </a:t>
            </a:r>
            <a:r>
              <a:rPr lang="en-US" sz="2400" dirty="0">
                <a:solidFill>
                  <a:srgbClr val="0070C0"/>
                </a:solidFill>
              </a:rPr>
              <a:t>between</a:t>
            </a:r>
            <a:r>
              <a:rPr lang="en-US" sz="2400" b="1" dirty="0">
                <a:solidFill>
                  <a:srgbClr val="0070C0"/>
                </a:solidFill>
              </a:rPr>
              <a:t> </a:t>
            </a:r>
          </a:p>
          <a:p>
            <a:r>
              <a:rPr lang="en-US" sz="2400" b="1" dirty="0">
                <a:solidFill>
                  <a:srgbClr val="0070C0"/>
                </a:solidFill>
              </a:rPr>
              <a:t>Source &amp; Target Requirements</a:t>
            </a:r>
          </a:p>
        </p:txBody>
      </p:sp>
      <p:sp>
        <p:nvSpPr>
          <p:cNvPr id="8" name="TextBox 7">
            <a:extLst>
              <a:ext uri="{FF2B5EF4-FFF2-40B4-BE49-F238E27FC236}">
                <a16:creationId xmlns:a16="http://schemas.microsoft.com/office/drawing/2014/main" id="{FD39CC95-38DE-4C00-B846-769359EB8107}"/>
              </a:ext>
            </a:extLst>
          </p:cNvPr>
          <p:cNvSpPr txBox="1"/>
          <p:nvPr/>
        </p:nvSpPr>
        <p:spPr>
          <a:xfrm>
            <a:off x="92711" y="5632730"/>
            <a:ext cx="2566603" cy="738664"/>
          </a:xfrm>
          <a:prstGeom prst="rect">
            <a:avLst/>
          </a:prstGeom>
          <a:noFill/>
        </p:spPr>
        <p:txBody>
          <a:bodyPr wrap="square" rtlCol="0">
            <a:spAutoFit/>
          </a:bodyPr>
          <a:lstStyle/>
          <a:p>
            <a:r>
              <a:rPr lang="en-US" sz="1400" dirty="0"/>
              <a:t>Source:  </a:t>
            </a:r>
            <a:r>
              <a:rPr lang="en-US" sz="1400" dirty="0">
                <a:hlinkClick r:id="rId3"/>
              </a:rPr>
              <a:t>OMG Requirements Interchange Format (ReqIF) Standard</a:t>
            </a:r>
            <a:endParaRPr lang="en-US" sz="1400" dirty="0"/>
          </a:p>
        </p:txBody>
      </p:sp>
    </p:spTree>
    <p:extLst>
      <p:ext uri="{BB962C8B-B14F-4D97-AF65-F5344CB8AC3E}">
        <p14:creationId xmlns:p14="http://schemas.microsoft.com/office/powerpoint/2010/main" val="3284901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7675-CB56-43E3-A751-1F9F5937957C}"/>
              </a:ext>
            </a:extLst>
          </p:cNvPr>
          <p:cNvSpPr>
            <a:spLocks noGrp="1"/>
          </p:cNvSpPr>
          <p:nvPr>
            <p:ph type="title"/>
          </p:nvPr>
        </p:nvSpPr>
        <p:spPr/>
        <p:txBody>
          <a:bodyPr/>
          <a:lstStyle/>
          <a:p>
            <a:r>
              <a:rPr lang="en-US" dirty="0"/>
              <a:t>Hanging Gardens:  </a:t>
            </a:r>
            <a:r>
              <a:rPr lang="en-US" i="1" dirty="0">
                <a:solidFill>
                  <a:srgbClr val="0070C0"/>
                </a:solidFill>
              </a:rPr>
              <a:t>After SDPi 1.0 …</a:t>
            </a:r>
          </a:p>
        </p:txBody>
      </p:sp>
      <p:sp>
        <p:nvSpPr>
          <p:cNvPr id="5" name="Slide Number Placeholder 4">
            <a:extLst>
              <a:ext uri="{FF2B5EF4-FFF2-40B4-BE49-F238E27FC236}">
                <a16:creationId xmlns:a16="http://schemas.microsoft.com/office/drawing/2014/main" id="{CC3D4C20-AD27-44D8-B9C6-7BCCAE8C4DE4}"/>
              </a:ext>
            </a:extLst>
          </p:cNvPr>
          <p:cNvSpPr>
            <a:spLocks noGrp="1"/>
          </p:cNvSpPr>
          <p:nvPr>
            <p:ph type="sldNum" sz="quarter" idx="12"/>
          </p:nvPr>
        </p:nvSpPr>
        <p:spPr/>
        <p:txBody>
          <a:bodyPr/>
          <a:lstStyle/>
          <a:p>
            <a:fld id="{4B2B13E8-E2F1-42A7-A4D7-4750DA1EC715}" type="slidenum">
              <a:rPr lang="en-US" smtClean="0"/>
              <a:pPr/>
              <a:t>43</a:t>
            </a:fld>
            <a:endParaRPr lang="en-US" dirty="0"/>
          </a:p>
        </p:txBody>
      </p:sp>
      <p:sp>
        <p:nvSpPr>
          <p:cNvPr id="11" name="Rectangle 10">
            <a:extLst>
              <a:ext uri="{FF2B5EF4-FFF2-40B4-BE49-F238E27FC236}">
                <a16:creationId xmlns:a16="http://schemas.microsoft.com/office/drawing/2014/main" id="{26801EAD-0D3C-44B9-87BB-E5EB625DC7F7}"/>
              </a:ext>
            </a:extLst>
          </p:cNvPr>
          <p:cNvSpPr/>
          <p:nvPr/>
        </p:nvSpPr>
        <p:spPr>
          <a:xfrm>
            <a:off x="6396054" y="3173086"/>
            <a:ext cx="2161007" cy="520956"/>
          </a:xfrm>
          <a:prstGeom prst="rect">
            <a:avLst/>
          </a:prstGeom>
          <a:solidFill>
            <a:schemeClr val="bg1"/>
          </a:solid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MDIRA ICE Profile</a:t>
            </a:r>
          </a:p>
        </p:txBody>
      </p:sp>
      <p:sp>
        <p:nvSpPr>
          <p:cNvPr id="13" name="Rectangle 12">
            <a:extLst>
              <a:ext uri="{FF2B5EF4-FFF2-40B4-BE49-F238E27FC236}">
                <a16:creationId xmlns:a16="http://schemas.microsoft.com/office/drawing/2014/main" id="{454C9F2A-FBD9-4487-8C9A-CFA3CEA2FBE3}"/>
              </a:ext>
            </a:extLst>
          </p:cNvPr>
          <p:cNvSpPr/>
          <p:nvPr/>
        </p:nvSpPr>
        <p:spPr>
          <a:xfrm>
            <a:off x="6396054" y="2395840"/>
            <a:ext cx="2161007"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Surgery </a:t>
            </a:r>
            <a:r>
              <a:rPr lang="en-US" b="1" dirty="0" err="1">
                <a:solidFill>
                  <a:schemeClr val="tx1"/>
                </a:solidFill>
              </a:rPr>
              <a:t>PoC</a:t>
            </a:r>
            <a:r>
              <a:rPr lang="en-US" b="1" dirty="0">
                <a:solidFill>
                  <a:schemeClr val="tx1"/>
                </a:solidFill>
              </a:rPr>
              <a:t> Profile</a:t>
            </a:r>
          </a:p>
        </p:txBody>
      </p:sp>
      <p:sp>
        <p:nvSpPr>
          <p:cNvPr id="15" name="TextBox 14">
            <a:extLst>
              <a:ext uri="{FF2B5EF4-FFF2-40B4-BE49-F238E27FC236}">
                <a16:creationId xmlns:a16="http://schemas.microsoft.com/office/drawing/2014/main" id="{4F36DF50-6C34-47C2-AFF2-7B7EDF8961D0}"/>
              </a:ext>
            </a:extLst>
          </p:cNvPr>
          <p:cNvSpPr txBox="1"/>
          <p:nvPr/>
        </p:nvSpPr>
        <p:spPr>
          <a:xfrm>
            <a:off x="984952" y="808369"/>
            <a:ext cx="5813805" cy="369332"/>
          </a:xfrm>
          <a:prstGeom prst="rect">
            <a:avLst/>
          </a:prstGeom>
          <a:noFill/>
        </p:spPr>
        <p:txBody>
          <a:bodyPr wrap="square" rtlCol="0">
            <a:spAutoFit/>
          </a:bodyPr>
          <a:lstStyle/>
          <a:p>
            <a:r>
              <a:rPr lang="en-US" b="1" dirty="0"/>
              <a:t>NOTE:  </a:t>
            </a:r>
            <a:r>
              <a:rPr lang="en-US" i="1" dirty="0">
                <a:solidFill>
                  <a:schemeClr val="accent1">
                    <a:lumMod val="75000"/>
                  </a:schemeClr>
                </a:solidFill>
              </a:rPr>
              <a:t>Profile Titles are notional – hopefully useful too!</a:t>
            </a:r>
          </a:p>
        </p:txBody>
      </p:sp>
      <p:sp>
        <p:nvSpPr>
          <p:cNvPr id="17" name="Rectangle 16">
            <a:extLst>
              <a:ext uri="{FF2B5EF4-FFF2-40B4-BE49-F238E27FC236}">
                <a16:creationId xmlns:a16="http://schemas.microsoft.com/office/drawing/2014/main" id="{7F04C9EB-2360-4C4D-97BF-22A5ACAB67B4}"/>
              </a:ext>
            </a:extLst>
          </p:cNvPr>
          <p:cNvSpPr/>
          <p:nvPr/>
        </p:nvSpPr>
        <p:spPr>
          <a:xfrm>
            <a:off x="8745118" y="2395840"/>
            <a:ext cx="2161007"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ICU </a:t>
            </a:r>
            <a:r>
              <a:rPr lang="en-US" b="1" dirty="0" err="1">
                <a:solidFill>
                  <a:schemeClr val="tx1"/>
                </a:solidFill>
              </a:rPr>
              <a:t>PoC</a:t>
            </a:r>
            <a:r>
              <a:rPr lang="en-US" b="1" dirty="0">
                <a:solidFill>
                  <a:schemeClr val="tx1"/>
                </a:solidFill>
              </a:rPr>
              <a:t> Profile</a:t>
            </a:r>
          </a:p>
        </p:txBody>
      </p:sp>
      <p:pic>
        <p:nvPicPr>
          <p:cNvPr id="19" name="Picture 18" descr="A screenshot of a social media post&#10;&#10;Description automatically generated">
            <a:extLst>
              <a:ext uri="{FF2B5EF4-FFF2-40B4-BE49-F238E27FC236}">
                <a16:creationId xmlns:a16="http://schemas.microsoft.com/office/drawing/2014/main" id="{CBAB8E29-1FBE-4F7C-A41F-7DA87CDA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77" y="1243071"/>
            <a:ext cx="5139963" cy="3087245"/>
          </a:xfrm>
          <a:prstGeom prst="rect">
            <a:avLst/>
          </a:prstGeom>
        </p:spPr>
      </p:pic>
      <p:sp>
        <p:nvSpPr>
          <p:cNvPr id="21" name="TextBox 20">
            <a:extLst>
              <a:ext uri="{FF2B5EF4-FFF2-40B4-BE49-F238E27FC236}">
                <a16:creationId xmlns:a16="http://schemas.microsoft.com/office/drawing/2014/main" id="{A91B18C8-74A2-4BED-9F5B-46F7C285F4E6}"/>
              </a:ext>
            </a:extLst>
          </p:cNvPr>
          <p:cNvSpPr txBox="1"/>
          <p:nvPr/>
        </p:nvSpPr>
        <p:spPr>
          <a:xfrm>
            <a:off x="545677" y="4540631"/>
            <a:ext cx="4149969" cy="1754326"/>
          </a:xfrm>
          <a:prstGeom prst="rect">
            <a:avLst/>
          </a:prstGeom>
          <a:noFill/>
        </p:spPr>
        <p:txBody>
          <a:bodyPr wrap="square" rtlCol="0">
            <a:spAutoFit/>
          </a:bodyPr>
          <a:lstStyle/>
          <a:p>
            <a:r>
              <a:rPr lang="en-US" b="1" dirty="0">
                <a:solidFill>
                  <a:schemeClr val="accent1">
                    <a:lumMod val="75000"/>
                  </a:schemeClr>
                </a:solidFill>
              </a:rPr>
              <a:t>IHE (Official) Profile Types:</a:t>
            </a:r>
          </a:p>
          <a:p>
            <a:pPr lvl="1"/>
            <a:r>
              <a:rPr lang="en-US" dirty="0"/>
              <a:t>Transport, Content, Workflow</a:t>
            </a:r>
          </a:p>
          <a:p>
            <a:pPr lvl="1"/>
            <a:r>
              <a:rPr lang="en-US" dirty="0"/>
              <a:t>Or a combination of all (3)</a:t>
            </a:r>
          </a:p>
          <a:p>
            <a:r>
              <a:rPr lang="en-US" b="1" dirty="0">
                <a:solidFill>
                  <a:schemeClr val="accent1">
                    <a:lumMod val="75000"/>
                  </a:schemeClr>
                </a:solidFill>
              </a:rPr>
              <a:t>Other types?</a:t>
            </a:r>
          </a:p>
          <a:p>
            <a:pPr lvl="1"/>
            <a:r>
              <a:rPr lang="en-US" dirty="0"/>
              <a:t>Architecture (SOA, MDIRA, SDC, ….?</a:t>
            </a:r>
          </a:p>
          <a:p>
            <a:pPr lvl="1"/>
            <a:r>
              <a:rPr lang="en-US" dirty="0"/>
              <a:t>Single domain / multi-domain?</a:t>
            </a:r>
          </a:p>
        </p:txBody>
      </p:sp>
      <p:sp>
        <p:nvSpPr>
          <p:cNvPr id="23" name="Rectangle 22">
            <a:extLst>
              <a:ext uri="{FF2B5EF4-FFF2-40B4-BE49-F238E27FC236}">
                <a16:creationId xmlns:a16="http://schemas.microsoft.com/office/drawing/2014/main" id="{5B39139C-D649-4A4C-8D18-8AC8768E075C}"/>
              </a:ext>
            </a:extLst>
          </p:cNvPr>
          <p:cNvSpPr/>
          <p:nvPr/>
        </p:nvSpPr>
        <p:spPr>
          <a:xfrm>
            <a:off x="8742937" y="1689993"/>
            <a:ext cx="2924840"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Device Specialization Profile</a:t>
            </a:r>
          </a:p>
        </p:txBody>
      </p:sp>
      <p:sp>
        <p:nvSpPr>
          <p:cNvPr id="25" name="Rectangle 24">
            <a:extLst>
              <a:ext uri="{FF2B5EF4-FFF2-40B4-BE49-F238E27FC236}">
                <a16:creationId xmlns:a16="http://schemas.microsoft.com/office/drawing/2014/main" id="{A91DD7BB-5F7C-4F19-8F21-A3B3B13543B1}"/>
              </a:ext>
            </a:extLst>
          </p:cNvPr>
          <p:cNvSpPr/>
          <p:nvPr/>
        </p:nvSpPr>
        <p:spPr>
          <a:xfrm>
            <a:off x="8745118" y="3171533"/>
            <a:ext cx="2384478"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err="1">
                <a:solidFill>
                  <a:schemeClr val="tx1"/>
                </a:solidFill>
              </a:rPr>
              <a:t>SOMDS@home</a:t>
            </a:r>
            <a:r>
              <a:rPr lang="en-US" b="1" dirty="0">
                <a:solidFill>
                  <a:schemeClr val="tx1"/>
                </a:solidFill>
              </a:rPr>
              <a:t> Profile</a:t>
            </a:r>
          </a:p>
        </p:txBody>
      </p:sp>
      <p:sp>
        <p:nvSpPr>
          <p:cNvPr id="27" name="Rectangle 26">
            <a:extLst>
              <a:ext uri="{FF2B5EF4-FFF2-40B4-BE49-F238E27FC236}">
                <a16:creationId xmlns:a16="http://schemas.microsoft.com/office/drawing/2014/main" id="{99C25C02-9848-46FF-AD0B-3BB239A0D7CD}"/>
              </a:ext>
            </a:extLst>
          </p:cNvPr>
          <p:cNvSpPr/>
          <p:nvPr/>
        </p:nvSpPr>
        <p:spPr>
          <a:xfrm>
            <a:off x="8742937" y="1053992"/>
            <a:ext cx="2924840"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Devices-In-Care (PDP) Profile</a:t>
            </a:r>
          </a:p>
        </p:txBody>
      </p:sp>
      <p:pic>
        <p:nvPicPr>
          <p:cNvPr id="9" name="Picture 8">
            <a:extLst>
              <a:ext uri="{FF2B5EF4-FFF2-40B4-BE49-F238E27FC236}">
                <a16:creationId xmlns:a16="http://schemas.microsoft.com/office/drawing/2014/main" id="{ACEE1476-D837-4F98-A8D5-E347456AB5F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14257" y="4128744"/>
            <a:ext cx="4991100" cy="2578100"/>
          </a:xfrm>
          <a:prstGeom prst="rect">
            <a:avLst/>
          </a:prstGeom>
          <a:solidFill>
            <a:schemeClr val="bg1"/>
          </a:solidFill>
          <a:ln w="22225">
            <a:solidFill>
              <a:schemeClr val="accent1"/>
            </a:solidFill>
          </a:ln>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7F7220B-83A8-47CE-A71C-55A7320934CE}"/>
                  </a:ext>
                </a:extLst>
              </p14:cNvPr>
              <p14:cNvContentPartPr/>
              <p14:nvPr/>
            </p14:nvContentPartPr>
            <p14:xfrm>
              <a:off x="7852155" y="2656035"/>
              <a:ext cx="7200" cy="360"/>
            </p14:xfrm>
          </p:contentPart>
        </mc:Choice>
        <mc:Fallback xmlns="">
          <p:pic>
            <p:nvPicPr>
              <p:cNvPr id="3" name="Ink 2">
                <a:extLst>
                  <a:ext uri="{FF2B5EF4-FFF2-40B4-BE49-F238E27FC236}">
                    <a16:creationId xmlns:a16="http://schemas.microsoft.com/office/drawing/2014/main" id="{77F7220B-83A8-47CE-A71C-55A7320934CE}"/>
                  </a:ext>
                </a:extLst>
              </p:cNvPr>
              <p:cNvPicPr/>
              <p:nvPr/>
            </p:nvPicPr>
            <p:blipFill>
              <a:blip r:embed="rId5"/>
              <a:stretch>
                <a:fillRect/>
              </a:stretch>
            </p:blipFill>
            <p:spPr>
              <a:xfrm>
                <a:off x="7843155" y="2647395"/>
                <a:ext cx="2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AC1BDE2-0FF4-4587-A728-C786F262076D}"/>
                  </a:ext>
                </a:extLst>
              </p14:cNvPr>
              <p14:cNvContentPartPr/>
              <p14:nvPr/>
            </p14:nvContentPartPr>
            <p14:xfrm>
              <a:off x="7837395" y="2692755"/>
              <a:ext cx="33480" cy="4320"/>
            </p14:xfrm>
          </p:contentPart>
        </mc:Choice>
        <mc:Fallback xmlns="">
          <p:pic>
            <p:nvPicPr>
              <p:cNvPr id="4" name="Ink 3">
                <a:extLst>
                  <a:ext uri="{FF2B5EF4-FFF2-40B4-BE49-F238E27FC236}">
                    <a16:creationId xmlns:a16="http://schemas.microsoft.com/office/drawing/2014/main" id="{1AC1BDE2-0FF4-4587-A728-C786F262076D}"/>
                  </a:ext>
                </a:extLst>
              </p:cNvPr>
              <p:cNvPicPr/>
              <p:nvPr/>
            </p:nvPicPr>
            <p:blipFill>
              <a:blip r:embed="rId7"/>
              <a:stretch>
                <a:fillRect/>
              </a:stretch>
            </p:blipFill>
            <p:spPr>
              <a:xfrm>
                <a:off x="7828755" y="2683755"/>
                <a:ext cx="51120" cy="21960"/>
              </a:xfrm>
              <a:prstGeom prst="rect">
                <a:avLst/>
              </a:prstGeom>
            </p:spPr>
          </p:pic>
        </mc:Fallback>
      </mc:AlternateContent>
    </p:spTree>
    <p:extLst>
      <p:ext uri="{BB962C8B-B14F-4D97-AF65-F5344CB8AC3E}">
        <p14:creationId xmlns:p14="http://schemas.microsoft.com/office/powerpoint/2010/main" val="2668774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lstStyle/>
          <a:p>
            <a:r>
              <a:rPr lang="en-US" dirty="0">
                <a:solidFill>
                  <a:srgbClr val="0070C0"/>
                </a:solidFill>
              </a:rPr>
              <a:t>SDC/SDPi+FHIR:  Year 1 (2019)  Visioneering</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5</a:t>
            </a:fld>
            <a:endParaRPr lang="en-US" dirty="0"/>
          </a:p>
        </p:txBody>
      </p:sp>
      <p:grpSp>
        <p:nvGrpSpPr>
          <p:cNvPr id="3" name="Group 2">
            <a:extLst>
              <a:ext uri="{FF2B5EF4-FFF2-40B4-BE49-F238E27FC236}">
                <a16:creationId xmlns:a16="http://schemas.microsoft.com/office/drawing/2014/main" id="{D2A2156D-F819-40D7-9E38-B1C393023E8F}"/>
              </a:ext>
            </a:extLst>
          </p:cNvPr>
          <p:cNvGrpSpPr>
            <a:grpSpLocks noChangeAspect="1"/>
          </p:cNvGrpSpPr>
          <p:nvPr/>
        </p:nvGrpSpPr>
        <p:grpSpPr>
          <a:xfrm>
            <a:off x="6196504" y="1090697"/>
            <a:ext cx="2646045" cy="3372753"/>
            <a:chOff x="411480" y="1043353"/>
            <a:chExt cx="4107217" cy="5235221"/>
          </a:xfrm>
        </p:grpSpPr>
        <p:pic>
          <p:nvPicPr>
            <p:cNvPr id="8" name="Grafik 4">
              <a:extLst>
                <a:ext uri="{FF2B5EF4-FFF2-40B4-BE49-F238E27FC236}">
                  <a16:creationId xmlns:a16="http://schemas.microsoft.com/office/drawing/2014/main" id="{EB04EA65-CDF5-4AA3-A4B5-BD79D4C481D0}"/>
                </a:ext>
              </a:extLst>
            </p:cNvPr>
            <p:cNvPicPr>
              <a:picLocks noChangeAspect="1"/>
            </p:cNvPicPr>
            <p:nvPr/>
          </p:nvPicPr>
          <p:blipFill rotWithShape="1">
            <a:blip r:embed="rId2">
              <a:extLst>
                <a:ext uri="{28A0092B-C50C-407E-A947-70E740481C1C}">
                  <a14:useLocalDpi xmlns:a14="http://schemas.microsoft.com/office/drawing/2010/main" val="0"/>
                </a:ext>
              </a:extLst>
            </a:blip>
            <a:srcRect l="1960" t="1422" r="1508" b="1124"/>
            <a:stretch/>
          </p:blipFill>
          <p:spPr>
            <a:xfrm>
              <a:off x="411480" y="1043353"/>
              <a:ext cx="3751385" cy="4771293"/>
            </a:xfrm>
            <a:prstGeom prst="rect">
              <a:avLst/>
            </a:prstGeom>
            <a:solidFill>
              <a:schemeClr val="bg1"/>
            </a:solidFill>
            <a:ln w="19050">
              <a:solidFill>
                <a:schemeClr val="accent1"/>
              </a:solidFill>
            </a:ln>
          </p:spPr>
        </p:pic>
        <p:sp>
          <p:nvSpPr>
            <p:cNvPr id="10" name="TextBox 9">
              <a:extLst>
                <a:ext uri="{FF2B5EF4-FFF2-40B4-BE49-F238E27FC236}">
                  <a16:creationId xmlns:a16="http://schemas.microsoft.com/office/drawing/2014/main" id="{18DEF119-030B-4FDF-A20A-4ABEF222C0CE}"/>
                </a:ext>
              </a:extLst>
            </p:cNvPr>
            <p:cNvSpPr txBox="1"/>
            <p:nvPr/>
          </p:nvSpPr>
          <p:spPr>
            <a:xfrm>
              <a:off x="411481" y="5816909"/>
              <a:ext cx="4107216" cy="461665"/>
            </a:xfrm>
            <a:prstGeom prst="rect">
              <a:avLst/>
            </a:prstGeom>
            <a:noFill/>
          </p:spPr>
          <p:txBody>
            <a:bodyPr wrap="square" rtlCol="0">
              <a:spAutoFit/>
            </a:bodyPr>
            <a:lstStyle/>
            <a:p>
              <a:r>
                <a:rPr lang="en-US" sz="1200" b="1" dirty="0">
                  <a:solidFill>
                    <a:srgbClr val="1E22AA"/>
                  </a:solidFill>
                </a:rPr>
                <a:t>https://www.ihe.net/uploadedFiles/Documents/PCD/IHE_PCD_WP_SDPi_Rev1-1_Pub_2019-11-01.pdf</a:t>
              </a:r>
            </a:p>
          </p:txBody>
        </p:sp>
      </p:grpSp>
      <p:grpSp>
        <p:nvGrpSpPr>
          <p:cNvPr id="4" name="Group 3">
            <a:extLst>
              <a:ext uri="{FF2B5EF4-FFF2-40B4-BE49-F238E27FC236}">
                <a16:creationId xmlns:a16="http://schemas.microsoft.com/office/drawing/2014/main" id="{0945C03E-F1EB-443C-A10C-8DB86C755560}"/>
              </a:ext>
            </a:extLst>
          </p:cNvPr>
          <p:cNvGrpSpPr>
            <a:grpSpLocks noChangeAspect="1"/>
          </p:cNvGrpSpPr>
          <p:nvPr/>
        </p:nvGrpSpPr>
        <p:grpSpPr>
          <a:xfrm>
            <a:off x="9123385" y="2658103"/>
            <a:ext cx="2646045" cy="3313270"/>
            <a:chOff x="7726943" y="1043353"/>
            <a:chExt cx="4107215" cy="5142887"/>
          </a:xfrm>
        </p:grpSpPr>
        <p:pic>
          <p:nvPicPr>
            <p:cNvPr id="9" name="Picture 8">
              <a:extLst>
                <a:ext uri="{FF2B5EF4-FFF2-40B4-BE49-F238E27FC236}">
                  <a16:creationId xmlns:a16="http://schemas.microsoft.com/office/drawing/2014/main" id="{3813FE1A-0059-4D40-BCEB-A0D2F2B9B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82" y="1043353"/>
              <a:ext cx="3999938" cy="4793382"/>
            </a:xfrm>
            <a:prstGeom prst="rect">
              <a:avLst/>
            </a:prstGeom>
            <a:solidFill>
              <a:schemeClr val="bg1"/>
            </a:solidFill>
            <a:ln w="19050">
              <a:solidFill>
                <a:schemeClr val="accent1"/>
              </a:solidFill>
            </a:ln>
          </p:spPr>
        </p:pic>
        <p:sp>
          <p:nvSpPr>
            <p:cNvPr id="11" name="Rectangle 10">
              <a:extLst>
                <a:ext uri="{FF2B5EF4-FFF2-40B4-BE49-F238E27FC236}">
                  <a16:creationId xmlns:a16="http://schemas.microsoft.com/office/drawing/2014/main" id="{9D23C1C7-0C5B-44DB-A10C-0E611C10672A}"/>
                </a:ext>
              </a:extLst>
            </p:cNvPr>
            <p:cNvSpPr/>
            <p:nvPr/>
          </p:nvSpPr>
          <p:spPr>
            <a:xfrm>
              <a:off x="7726943" y="5909241"/>
              <a:ext cx="4107215" cy="276999"/>
            </a:xfrm>
            <a:prstGeom prst="rect">
              <a:avLst/>
            </a:prstGeom>
            <a:noFill/>
          </p:spPr>
          <p:txBody>
            <a:bodyPr wrap="square" rtlCol="0">
              <a:spAutoFit/>
            </a:bodyPr>
            <a:lstStyle/>
            <a:p>
              <a:r>
                <a:rPr lang="en-US" sz="1200" b="1" dirty="0">
                  <a:solidFill>
                    <a:srgbClr val="1E22AA"/>
                  </a:solidFill>
                </a:rPr>
                <a:t>https://wiki.ihe.net/index.php/SDC@IHE_White_Paper</a:t>
              </a:r>
            </a:p>
          </p:txBody>
        </p:sp>
      </p:gr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200" y="1090697"/>
            <a:ext cx="4848226" cy="5139869"/>
          </a:xfrm>
          <a:prstGeom prst="rect">
            <a:avLst/>
          </a:prstGeom>
          <a:noFill/>
        </p:spPr>
        <p:txBody>
          <a:bodyPr wrap="square" rtlCol="0">
            <a:spAutoFit/>
          </a:bodyPr>
          <a:lstStyle/>
          <a:p>
            <a:r>
              <a:rPr lang="en-US" sz="2400" b="1" u="sng" dirty="0">
                <a:solidFill>
                  <a:srgbClr val="0070C0"/>
                </a:solidFill>
              </a:rPr>
              <a:t>Year 1 Milestones</a:t>
            </a:r>
          </a:p>
          <a:p>
            <a:pPr marL="742950" lvl="1" indent="-285750">
              <a:spcBef>
                <a:spcPts val="1200"/>
              </a:spcBef>
              <a:buFont typeface="Wingdings" panose="05000000000000000000" pitchFamily="2" charset="2"/>
              <a:buChar char="ü"/>
            </a:pPr>
            <a:r>
              <a:rPr lang="en-US" sz="2400" dirty="0">
                <a:solidFill>
                  <a:srgbClr val="0070C0"/>
                </a:solidFill>
              </a:rPr>
              <a:t>Published SDPi White Paper &amp; Use Case Compendium </a:t>
            </a:r>
          </a:p>
          <a:p>
            <a:pPr marL="742950" lvl="1" indent="-285750">
              <a:spcBef>
                <a:spcPts val="1200"/>
              </a:spcBef>
              <a:buFont typeface="Wingdings" panose="05000000000000000000" pitchFamily="2" charset="2"/>
              <a:buChar char="ü"/>
            </a:pPr>
            <a:r>
              <a:rPr lang="en-US" sz="2400" dirty="0">
                <a:solidFill>
                  <a:srgbClr val="0070C0"/>
                </a:solidFill>
              </a:rPr>
              <a:t>Conference briefings from Germany to North America to Australia &amp; Asia</a:t>
            </a:r>
          </a:p>
          <a:p>
            <a:pPr marL="742950" lvl="1" indent="-285750">
              <a:spcBef>
                <a:spcPts val="1200"/>
              </a:spcBef>
              <a:buFont typeface="Wingdings" panose="05000000000000000000" pitchFamily="2" charset="2"/>
              <a:buChar char="ü"/>
            </a:pPr>
            <a:r>
              <a:rPr lang="en-US" sz="2400" dirty="0">
                <a:solidFill>
                  <a:srgbClr val="0070C0"/>
                </a:solidFill>
              </a:rPr>
              <a:t>IHE SDPi Supplement development approved and initiated</a:t>
            </a:r>
          </a:p>
          <a:p>
            <a:pPr marL="742950" lvl="1" indent="-285750">
              <a:spcBef>
                <a:spcPts val="1200"/>
              </a:spcBef>
              <a:buFont typeface="Wingdings" panose="05000000000000000000" pitchFamily="2" charset="2"/>
              <a:buChar char="ü"/>
            </a:pPr>
            <a:r>
              <a:rPr lang="en-US" sz="2400" dirty="0">
                <a:solidFill>
                  <a:srgbClr val="0070C0"/>
                </a:solidFill>
              </a:rPr>
              <a:t>IHE Devices rebranding / reorganization initiated (at the 15-year anniversary mark!)</a:t>
            </a:r>
          </a:p>
        </p:txBody>
      </p:sp>
    </p:spTree>
    <p:extLst>
      <p:ext uri="{BB962C8B-B14F-4D97-AF65-F5344CB8AC3E}">
        <p14:creationId xmlns:p14="http://schemas.microsoft.com/office/powerpoint/2010/main" val="348206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6</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90525" y="1090697"/>
            <a:ext cx="5161185" cy="5447645"/>
          </a:xfrm>
          <a:prstGeom prst="rect">
            <a:avLst/>
          </a:prstGeom>
          <a:noFill/>
        </p:spPr>
        <p:txBody>
          <a:bodyPr wrap="square" rtlCol="0">
            <a:spAutoFit/>
          </a:bodyPr>
          <a:lstStyle/>
          <a:p>
            <a:r>
              <a:rPr lang="en-US" sz="2400" b="1" u="sng" dirty="0">
                <a:solidFill>
                  <a:srgbClr val="0070C0"/>
                </a:solidFill>
              </a:rPr>
              <a:t>Year 2 Milestones</a:t>
            </a:r>
          </a:p>
          <a:p>
            <a:pPr marL="742950" lvl="1" indent="-285750">
              <a:spcBef>
                <a:spcPts val="1200"/>
              </a:spcBef>
              <a:buFont typeface="Wingdings" panose="05000000000000000000" pitchFamily="2" charset="2"/>
              <a:buChar char="ü"/>
            </a:pPr>
            <a:r>
              <a:rPr lang="en-US" sz="2400" dirty="0">
                <a:solidFill>
                  <a:srgbClr val="0070C0"/>
                </a:solidFill>
              </a:rPr>
              <a:t>Health Challenges … 				Everywhere &amp; Everyone</a:t>
            </a:r>
          </a:p>
          <a:p>
            <a:pPr marL="742950" lvl="1" indent="-285750">
              <a:spcBef>
                <a:spcPts val="1200"/>
              </a:spcBef>
              <a:buFont typeface="Wingdings" panose="05000000000000000000" pitchFamily="2" charset="2"/>
              <a:buChar char="ü"/>
            </a:pPr>
            <a:r>
              <a:rPr lang="en-US" sz="2400" dirty="0">
                <a:solidFill>
                  <a:srgbClr val="0070C0"/>
                </a:solidFill>
              </a:rPr>
              <a:t>Tobias &amp; Todd @ HIMSS’20! </a:t>
            </a:r>
          </a:p>
          <a:p>
            <a:pPr marL="742950" lvl="1" indent="-285750">
              <a:spcBef>
                <a:spcPts val="1200"/>
              </a:spcBef>
              <a:buFont typeface="Wingdings" panose="05000000000000000000" pitchFamily="2" charset="2"/>
              <a:buChar char="ü"/>
            </a:pPr>
            <a:r>
              <a:rPr lang="en-US" sz="2400" dirty="0">
                <a:solidFill>
                  <a:srgbClr val="0070C0"/>
                </a:solidFill>
              </a:rPr>
              <a:t> “Layers” Model =&gt; Hanging Gardens Model</a:t>
            </a:r>
          </a:p>
          <a:p>
            <a:pPr marL="742950" lvl="1" indent="-285750">
              <a:spcBef>
                <a:spcPts val="1200"/>
              </a:spcBef>
              <a:buFont typeface="Wingdings" panose="05000000000000000000" pitchFamily="2" charset="2"/>
              <a:buChar char="ü"/>
            </a:pPr>
            <a:r>
              <a:rPr lang="en-US" sz="2400" dirty="0">
                <a:solidFill>
                  <a:srgbClr val="0070C0"/>
                </a:solidFill>
              </a:rPr>
              <a:t>Joint HL7-IHE Governance Established in Gemini SES MDI!</a:t>
            </a:r>
          </a:p>
          <a:p>
            <a:pPr marL="742950" lvl="1" indent="-285750">
              <a:spcBef>
                <a:spcPts val="1200"/>
              </a:spcBef>
              <a:buFont typeface="Wingdings" panose="05000000000000000000" pitchFamily="2" charset="2"/>
              <a:buChar char="ü"/>
            </a:pPr>
            <a:r>
              <a:rPr lang="en-US" sz="2400" dirty="0">
                <a:solidFill>
                  <a:srgbClr val="0070C0"/>
                </a:solidFill>
              </a:rPr>
              <a:t>IHE DEV/DPI operationalized / HL7 DEV Rebranded</a:t>
            </a:r>
          </a:p>
          <a:p>
            <a:pPr marL="742950" lvl="1" indent="-285750">
              <a:spcBef>
                <a:spcPts val="1200"/>
              </a:spcBef>
              <a:buFont typeface="Wingdings" panose="05000000000000000000" pitchFamily="2" charset="2"/>
              <a:buChar char="ü"/>
            </a:pPr>
            <a:r>
              <a:rPr lang="en-US" sz="2400" dirty="0">
                <a:solidFill>
                  <a:srgbClr val="0070C0"/>
                </a:solidFill>
              </a:rPr>
              <a:t>ISO/IEC Coordination via TR’s for SES MDI &amp; SES RCC/MH</a:t>
            </a:r>
          </a:p>
        </p:txBody>
      </p:sp>
      <p:grpSp>
        <p:nvGrpSpPr>
          <p:cNvPr id="6" name="Group 5">
            <a:extLst>
              <a:ext uri="{FF2B5EF4-FFF2-40B4-BE49-F238E27FC236}">
                <a16:creationId xmlns:a16="http://schemas.microsoft.com/office/drawing/2014/main" id="{FBE54009-8DD6-46BB-B832-53267977C04D}"/>
              </a:ext>
            </a:extLst>
          </p:cNvPr>
          <p:cNvGrpSpPr>
            <a:grpSpLocks noChangeAspect="1"/>
          </p:cNvGrpSpPr>
          <p:nvPr/>
        </p:nvGrpSpPr>
        <p:grpSpPr>
          <a:xfrm>
            <a:off x="5641576" y="923748"/>
            <a:ext cx="6457038" cy="2936938"/>
            <a:chOff x="237201" y="778871"/>
            <a:chExt cx="11868428" cy="5398272"/>
          </a:xfrm>
        </p:grpSpPr>
        <p:pic>
          <p:nvPicPr>
            <p:cNvPr id="12" name="Picture 11" descr="A screenshot of a social media post&#10;&#10;Description automatically generated">
              <a:extLst>
                <a:ext uri="{FF2B5EF4-FFF2-40B4-BE49-F238E27FC236}">
                  <a16:creationId xmlns:a16="http://schemas.microsoft.com/office/drawing/2014/main" id="{EFE3AA48-2F65-4089-B0EE-B1E2757EA5FF}"/>
                </a:ext>
              </a:extLst>
            </p:cNvPr>
            <p:cNvPicPr>
              <a:picLocks noChangeAspect="1"/>
            </p:cNvPicPr>
            <p:nvPr/>
          </p:nvPicPr>
          <p:blipFill rotWithShape="1">
            <a:blip r:embed="rId2">
              <a:extLst>
                <a:ext uri="{28A0092B-C50C-407E-A947-70E740481C1C}">
                  <a14:useLocalDpi xmlns:a14="http://schemas.microsoft.com/office/drawing/2010/main" val="0"/>
                </a:ext>
              </a:extLst>
            </a:blip>
            <a:srcRect t="10972"/>
            <a:stretch/>
          </p:blipFill>
          <p:spPr>
            <a:xfrm>
              <a:off x="3304968" y="778871"/>
              <a:ext cx="8800661" cy="5307602"/>
            </a:xfrm>
            <a:prstGeom prst="rect">
              <a:avLst/>
            </a:prstGeom>
          </p:spPr>
        </p:pic>
        <p:grpSp>
          <p:nvGrpSpPr>
            <p:cNvPr id="14" name="Group 13">
              <a:extLst>
                <a:ext uri="{FF2B5EF4-FFF2-40B4-BE49-F238E27FC236}">
                  <a16:creationId xmlns:a16="http://schemas.microsoft.com/office/drawing/2014/main" id="{9A3032D0-7F54-4EB7-9C95-5D77B6CC81B5}"/>
                </a:ext>
              </a:extLst>
            </p:cNvPr>
            <p:cNvGrpSpPr/>
            <p:nvPr/>
          </p:nvGrpSpPr>
          <p:grpSpPr>
            <a:xfrm>
              <a:off x="273210" y="3749244"/>
              <a:ext cx="3525103" cy="2427899"/>
              <a:chOff x="273210" y="3749244"/>
              <a:chExt cx="3525103" cy="2427899"/>
            </a:xfrm>
          </p:grpSpPr>
          <p:sp>
            <p:nvSpPr>
              <p:cNvPr id="15" name="Arrow: Bent-Up 14">
                <a:extLst>
                  <a:ext uri="{FF2B5EF4-FFF2-40B4-BE49-F238E27FC236}">
                    <a16:creationId xmlns:a16="http://schemas.microsoft.com/office/drawing/2014/main" id="{D9D90402-0B6B-42F9-ADA6-A9AC1949876F}"/>
                  </a:ext>
                </a:extLst>
              </p:cNvPr>
              <p:cNvSpPr/>
              <p:nvPr/>
            </p:nvSpPr>
            <p:spPr>
              <a:xfrm rot="5400000">
                <a:off x="1788927" y="3542467"/>
                <a:ext cx="1325184" cy="1738738"/>
              </a:xfrm>
              <a:prstGeom prst="bentUpArrow">
                <a:avLst>
                  <a:gd name="adj1" fmla="val 15066"/>
                  <a:gd name="adj2" fmla="val 28295"/>
                  <a:gd name="adj3" fmla="val 41162"/>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3DE1D13-1AFF-4A05-BA51-B7A460754425}"/>
                  </a:ext>
                </a:extLst>
              </p:cNvPr>
              <p:cNvSpPr txBox="1"/>
              <p:nvPr/>
            </p:nvSpPr>
            <p:spPr>
              <a:xfrm>
                <a:off x="273210" y="5094525"/>
                <a:ext cx="3525103" cy="1082618"/>
              </a:xfrm>
              <a:prstGeom prst="rect">
                <a:avLst/>
              </a:prstGeom>
              <a:noFill/>
            </p:spPr>
            <p:txBody>
              <a:bodyPr wrap="square" rtlCol="0">
                <a:spAutoFit/>
              </a:bodyPr>
              <a:lstStyle/>
              <a:p>
                <a:pPr marL="285750" indent="-285750">
                  <a:buFont typeface="Wingdings" panose="05000000000000000000" pitchFamily="2" charset="2"/>
                  <a:buChar char="ü"/>
                </a:pPr>
                <a:r>
                  <a:rPr lang="en-US" sz="700" i="1" dirty="0">
                    <a:solidFill>
                      <a:srgbClr val="0070C0"/>
                    </a:solidFill>
                  </a:rPr>
                  <a:t>Multiple Standards / Specifications</a:t>
                </a:r>
              </a:p>
              <a:p>
                <a:pPr marL="285750" indent="-285750">
                  <a:buFont typeface="Wingdings" panose="05000000000000000000" pitchFamily="2" charset="2"/>
                  <a:buChar char="ü"/>
                </a:pPr>
                <a:r>
                  <a:rPr lang="en-US" sz="700" i="1" dirty="0">
                    <a:solidFill>
                      <a:srgbClr val="0070C0"/>
                    </a:solidFill>
                  </a:rPr>
                  <a:t>Multiple Organizations / SDOs</a:t>
                </a:r>
              </a:p>
              <a:p>
                <a:pPr marL="285750" indent="-285750">
                  <a:buFont typeface="Wingdings" panose="05000000000000000000" pitchFamily="2" charset="2"/>
                  <a:buChar char="ü"/>
                </a:pPr>
                <a:r>
                  <a:rPr lang="en-US" sz="700" i="1" dirty="0">
                    <a:solidFill>
                      <a:srgbClr val="0070C0"/>
                    </a:solidFill>
                  </a:rPr>
                  <a:t>Multiple Projects / Initiatives</a:t>
                </a:r>
              </a:p>
            </p:txBody>
          </p:sp>
        </p:grpSp>
        <p:grpSp>
          <p:nvGrpSpPr>
            <p:cNvPr id="17" name="Group 16">
              <a:extLst>
                <a:ext uri="{FF2B5EF4-FFF2-40B4-BE49-F238E27FC236}">
                  <a16:creationId xmlns:a16="http://schemas.microsoft.com/office/drawing/2014/main" id="{211C0BED-F486-44F3-A0A4-D2577A803A69}"/>
                </a:ext>
              </a:extLst>
            </p:cNvPr>
            <p:cNvGrpSpPr>
              <a:grpSpLocks noChangeAspect="1"/>
            </p:cNvGrpSpPr>
            <p:nvPr/>
          </p:nvGrpSpPr>
          <p:grpSpPr>
            <a:xfrm>
              <a:off x="237201" y="845089"/>
              <a:ext cx="2796244" cy="3274735"/>
              <a:chOff x="442127" y="1256779"/>
              <a:chExt cx="3170555" cy="3713097"/>
            </a:xfrm>
          </p:grpSpPr>
          <p:pic>
            <p:nvPicPr>
              <p:cNvPr id="18" name="Grafik 4">
                <a:extLst>
                  <a:ext uri="{FF2B5EF4-FFF2-40B4-BE49-F238E27FC236}">
                    <a16:creationId xmlns:a16="http://schemas.microsoft.com/office/drawing/2014/main" id="{67B3A9BE-180F-41AA-A6DF-9BA97DF40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08" y="1888123"/>
                <a:ext cx="3049974" cy="3081753"/>
              </a:xfrm>
              <a:prstGeom prst="rect">
                <a:avLst/>
              </a:prstGeom>
            </p:spPr>
          </p:pic>
          <p:sp>
            <p:nvSpPr>
              <p:cNvPr id="19" name="TextBox 18">
                <a:extLst>
                  <a:ext uri="{FF2B5EF4-FFF2-40B4-BE49-F238E27FC236}">
                    <a16:creationId xmlns:a16="http://schemas.microsoft.com/office/drawing/2014/main" id="{9117E06B-B64D-4578-840F-B70D276D934C}"/>
                  </a:ext>
                </a:extLst>
              </p:cNvPr>
              <p:cNvSpPr txBox="1"/>
              <p:nvPr/>
            </p:nvSpPr>
            <p:spPr>
              <a:xfrm>
                <a:off x="442127" y="1256779"/>
                <a:ext cx="3049974" cy="722083"/>
              </a:xfrm>
              <a:prstGeom prst="rect">
                <a:avLst/>
              </a:prstGeom>
              <a:noFill/>
            </p:spPr>
            <p:txBody>
              <a:bodyPr wrap="square" rtlCol="0">
                <a:spAutoFit/>
              </a:bodyPr>
              <a:lstStyle/>
              <a:p>
                <a:r>
                  <a:rPr lang="en-US" sz="700" b="1" dirty="0">
                    <a:solidFill>
                      <a:srgbClr val="0070C0"/>
                    </a:solidFill>
                  </a:rPr>
                  <a:t>ISO/IEEE 11073 SDC – </a:t>
                </a:r>
              </a:p>
              <a:p>
                <a:r>
                  <a:rPr lang="en-US" sz="700" b="1" dirty="0">
                    <a:solidFill>
                      <a:srgbClr val="0070C0"/>
                    </a:solidFill>
                  </a:rPr>
                  <a:t>“Cathedral” Model</a:t>
                </a:r>
              </a:p>
            </p:txBody>
          </p:sp>
        </p:grpSp>
      </p:grpSp>
      <p:pic>
        <p:nvPicPr>
          <p:cNvPr id="20" name="Picture 19" descr="A screenshot of a cell phone&#10;&#10;Description automatically generated">
            <a:extLst>
              <a:ext uri="{FF2B5EF4-FFF2-40B4-BE49-F238E27FC236}">
                <a16:creationId xmlns:a16="http://schemas.microsoft.com/office/drawing/2014/main" id="{6ACA4F83-A64A-459A-927B-2C93017739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77" y="4174991"/>
            <a:ext cx="4201053" cy="2363351"/>
          </a:xfrm>
          <a:prstGeom prst="rect">
            <a:avLst/>
          </a:prstGeom>
          <a:ln w="19050">
            <a:solidFill>
              <a:schemeClr val="accent1">
                <a:shade val="50000"/>
              </a:schemeClr>
            </a:solidFill>
          </a:ln>
        </p:spPr>
      </p:pic>
      <p:sp>
        <p:nvSpPr>
          <p:cNvPr id="21" name="TextBox 20">
            <a:extLst>
              <a:ext uri="{FF2B5EF4-FFF2-40B4-BE49-F238E27FC236}">
                <a16:creationId xmlns:a16="http://schemas.microsoft.com/office/drawing/2014/main" id="{7DF74C96-E854-40D6-8F6F-D12E195C8941}"/>
              </a:ext>
            </a:extLst>
          </p:cNvPr>
          <p:cNvSpPr txBox="1"/>
          <p:nvPr/>
        </p:nvSpPr>
        <p:spPr>
          <a:xfrm>
            <a:off x="1079588" y="723693"/>
            <a:ext cx="4356408" cy="400110"/>
          </a:xfrm>
          <a:prstGeom prst="rect">
            <a:avLst/>
          </a:prstGeom>
          <a:noFill/>
        </p:spPr>
        <p:txBody>
          <a:bodyPr wrap="square" rtlCol="0">
            <a:spAutoFit/>
          </a:bodyPr>
          <a:lstStyle/>
          <a:p>
            <a:r>
              <a:rPr lang="en-US" sz="2000" b="1" dirty="0">
                <a:solidFill>
                  <a:srgbClr val="FF0000"/>
                </a:solidFill>
              </a:rPr>
              <a:t>What didn’t exist before 2020.01.01!</a:t>
            </a:r>
          </a:p>
        </p:txBody>
      </p:sp>
    </p:spTree>
    <p:extLst>
      <p:ext uri="{BB962C8B-B14F-4D97-AF65-F5344CB8AC3E}">
        <p14:creationId xmlns:p14="http://schemas.microsoft.com/office/powerpoint/2010/main" val="366243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Diagram&#10;&#10;Description automatically generated">
            <a:extLst>
              <a:ext uri="{FF2B5EF4-FFF2-40B4-BE49-F238E27FC236}">
                <a16:creationId xmlns:a16="http://schemas.microsoft.com/office/drawing/2014/main" id="{BC4B1FBC-83FF-40CF-B87D-1E277AA0D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327" y="1040944"/>
            <a:ext cx="5310960" cy="2707996"/>
          </a:xfrm>
          <a:prstGeom prst="rect">
            <a:avLst/>
          </a:prstGeom>
        </p:spPr>
      </p:pic>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7</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81000" y="938297"/>
            <a:ext cx="6410327" cy="5586145"/>
          </a:xfrm>
          <a:prstGeom prst="rect">
            <a:avLst/>
          </a:prstGeom>
          <a:noFill/>
        </p:spPr>
        <p:txBody>
          <a:bodyPr wrap="square" rtlCol="0">
            <a:spAutoFit/>
          </a:bodyPr>
          <a:lstStyle/>
          <a:p>
            <a:r>
              <a:rPr lang="en-US" sz="2400" b="1" u="sng" dirty="0">
                <a:solidFill>
                  <a:srgbClr val="0070C0"/>
                </a:solidFill>
              </a:rPr>
              <a:t>Year 2 Milestones</a:t>
            </a:r>
          </a:p>
          <a:p>
            <a:pPr marL="514350" lvl="1" indent="-285750">
              <a:spcBef>
                <a:spcPts val="1200"/>
              </a:spcBef>
              <a:buFont typeface="Wingdings" panose="05000000000000000000" pitchFamily="2" charset="2"/>
              <a:buChar char="ü"/>
            </a:pPr>
            <a:r>
              <a:rPr lang="en-US" sz="2400" dirty="0">
                <a:solidFill>
                  <a:srgbClr val="0070C0"/>
                </a:solidFill>
              </a:rPr>
              <a:t>SDPi Supplement Crafting begun in earnest … starting with the profiles framework</a:t>
            </a:r>
          </a:p>
          <a:p>
            <a:pPr marL="514350" lvl="1" indent="-285750">
              <a:spcBef>
                <a:spcPts val="600"/>
              </a:spcBef>
              <a:buFont typeface="Wingdings" panose="05000000000000000000" pitchFamily="2" charset="2"/>
              <a:buChar char="ü"/>
            </a:pPr>
            <a:r>
              <a:rPr lang="en-US" sz="2400" dirty="0">
                <a:solidFill>
                  <a:srgbClr val="0070C0"/>
                </a:solidFill>
              </a:rPr>
              <a:t>Gemini MDI Community formed</a:t>
            </a:r>
          </a:p>
          <a:p>
            <a:pPr marL="514350" lvl="1" indent="-285750">
              <a:spcBef>
                <a:spcPts val="600"/>
              </a:spcBef>
              <a:buFont typeface="Wingdings" panose="05000000000000000000" pitchFamily="2" charset="2"/>
              <a:buChar char="ü"/>
            </a:pPr>
            <a:r>
              <a:rPr lang="en-US" sz="2400" dirty="0">
                <a:solidFill>
                  <a:srgbClr val="0070C0"/>
                </a:solidFill>
              </a:rPr>
              <a:t>Coordinated use of HL7 Confluence &amp; IHE </a:t>
            </a:r>
            <a:r>
              <a:rPr lang="en-US" sz="2400" dirty="0" err="1">
                <a:solidFill>
                  <a:srgbClr val="0070C0"/>
                </a:solidFill>
              </a:rPr>
              <a:t>Github</a:t>
            </a:r>
            <a:endParaRPr lang="en-US" sz="2400" dirty="0">
              <a:solidFill>
                <a:srgbClr val="0070C0"/>
              </a:solidFill>
            </a:endParaRPr>
          </a:p>
          <a:p>
            <a:pPr marL="514350" lvl="1" indent="-285750">
              <a:spcBef>
                <a:spcPts val="600"/>
              </a:spcBef>
              <a:buFont typeface="Wingdings" panose="05000000000000000000" pitchFamily="2" charset="2"/>
              <a:buChar char="ü"/>
            </a:pPr>
            <a:r>
              <a:rPr lang="en-US" sz="2400" dirty="0">
                <a:solidFill>
                  <a:srgbClr val="0070C0"/>
                </a:solidFill>
              </a:rPr>
              <a:t>Initial Actors &amp; Transactions defined </a:t>
            </a:r>
          </a:p>
          <a:p>
            <a:pPr marL="514350" lvl="1" indent="-285750">
              <a:spcBef>
                <a:spcPts val="600"/>
              </a:spcBef>
              <a:buFont typeface="Wingdings" panose="05000000000000000000" pitchFamily="2" charset="2"/>
              <a:buChar char="ü"/>
            </a:pPr>
            <a:r>
              <a:rPr lang="en-US" sz="2400" dirty="0">
                <a:solidFill>
                  <a:srgbClr val="0070C0"/>
                </a:solidFill>
              </a:rPr>
              <a:t>Enhanced Use Case specificity &amp; TF integration + “Silent </a:t>
            </a:r>
            <a:r>
              <a:rPr lang="en-US" sz="2400" dirty="0" err="1">
                <a:solidFill>
                  <a:srgbClr val="0070C0"/>
                </a:solidFill>
              </a:rPr>
              <a:t>PoC</a:t>
            </a:r>
            <a:r>
              <a:rPr lang="en-US" sz="2400" dirty="0">
                <a:solidFill>
                  <a:srgbClr val="0070C0"/>
                </a:solidFill>
              </a:rPr>
              <a:t>” detailed</a:t>
            </a:r>
          </a:p>
          <a:p>
            <a:pPr marL="514350" lvl="1" indent="-285750">
              <a:spcBef>
                <a:spcPts val="600"/>
              </a:spcBef>
              <a:buFont typeface="Wingdings" panose="05000000000000000000" pitchFamily="2" charset="2"/>
              <a:buChar char="ü"/>
            </a:pPr>
            <a:r>
              <a:rPr lang="en-US" sz="2400" dirty="0">
                <a:solidFill>
                  <a:srgbClr val="0070C0"/>
                </a:solidFill>
              </a:rPr>
              <a:t>Initial SDC/BICEPS reporting &amp; alerting mappings for </a:t>
            </a:r>
            <a:r>
              <a:rPr lang="en-US" sz="2400" dirty="0" err="1">
                <a:solidFill>
                  <a:srgbClr val="0070C0"/>
                </a:solidFill>
              </a:rPr>
              <a:t>DoF</a:t>
            </a:r>
            <a:r>
              <a:rPr lang="en-US" sz="2400" dirty="0">
                <a:solidFill>
                  <a:srgbClr val="0070C0"/>
                </a:solidFill>
              </a:rPr>
              <a:t> </a:t>
            </a:r>
            <a:r>
              <a:rPr lang="en-US" sz="2400" dirty="0" err="1">
                <a:solidFill>
                  <a:srgbClr val="0070C0"/>
                </a:solidFill>
              </a:rPr>
              <a:t>PoCD</a:t>
            </a:r>
            <a:r>
              <a:rPr lang="en-US" sz="2400" dirty="0">
                <a:solidFill>
                  <a:srgbClr val="0070C0"/>
                </a:solidFill>
              </a:rPr>
              <a:t> IG crafted</a:t>
            </a:r>
          </a:p>
          <a:p>
            <a:pPr marL="514350" lvl="1" indent="-285750">
              <a:spcBef>
                <a:spcPts val="600"/>
              </a:spcBef>
              <a:buFont typeface="Wingdings" panose="05000000000000000000" pitchFamily="2" charset="2"/>
              <a:buChar char="ü"/>
            </a:pPr>
            <a:r>
              <a:rPr lang="en-US" sz="2400" dirty="0">
                <a:solidFill>
                  <a:srgbClr val="0070C0"/>
                </a:solidFill>
              </a:rPr>
              <a:t>MDI SDC Security approach advanced </a:t>
            </a:r>
          </a:p>
          <a:p>
            <a:pPr marL="514350" lvl="1" indent="-285750">
              <a:spcBef>
                <a:spcPts val="600"/>
              </a:spcBef>
              <a:buFont typeface="Wingdings" panose="05000000000000000000" pitchFamily="2" charset="2"/>
              <a:buChar char="ü"/>
            </a:pPr>
            <a:r>
              <a:rPr lang="en-US" sz="2400" dirty="0">
                <a:solidFill>
                  <a:srgbClr val="0070C0"/>
                </a:solidFill>
              </a:rPr>
              <a:t>1</a:t>
            </a:r>
            <a:r>
              <a:rPr lang="en-US" sz="2400" baseline="30000" dirty="0">
                <a:solidFill>
                  <a:srgbClr val="0070C0"/>
                </a:solidFill>
              </a:rPr>
              <a:t>st</a:t>
            </a:r>
            <a:r>
              <a:rPr lang="en-US" sz="2400" dirty="0">
                <a:solidFill>
                  <a:srgbClr val="0070C0"/>
                </a:solidFill>
              </a:rPr>
              <a:t> IHE DE SDC/SDPi Plug-a-thon!</a:t>
            </a:r>
          </a:p>
        </p:txBody>
      </p:sp>
      <p:grpSp>
        <p:nvGrpSpPr>
          <p:cNvPr id="44" name="Group 43">
            <a:extLst>
              <a:ext uri="{FF2B5EF4-FFF2-40B4-BE49-F238E27FC236}">
                <a16:creationId xmlns:a16="http://schemas.microsoft.com/office/drawing/2014/main" id="{4E9D177D-0B28-4E48-8029-8A67A3C70300}"/>
              </a:ext>
            </a:extLst>
          </p:cNvPr>
          <p:cNvGrpSpPr/>
          <p:nvPr/>
        </p:nvGrpSpPr>
        <p:grpSpPr>
          <a:xfrm>
            <a:off x="6719911" y="4066315"/>
            <a:ext cx="5382376" cy="2405761"/>
            <a:chOff x="6719911" y="4066315"/>
            <a:chExt cx="5382376" cy="2405761"/>
          </a:xfrm>
        </p:grpSpPr>
        <p:pic>
          <p:nvPicPr>
            <p:cNvPr id="42" name="Picture 41" descr="Diagram&#10;&#10;Description automatically generated">
              <a:extLst>
                <a:ext uri="{FF2B5EF4-FFF2-40B4-BE49-F238E27FC236}">
                  <a16:creationId xmlns:a16="http://schemas.microsoft.com/office/drawing/2014/main" id="{54CB34AE-CF36-442F-AAC3-19214E161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911" y="4066315"/>
              <a:ext cx="5382376" cy="2238687"/>
            </a:xfrm>
            <a:prstGeom prst="rect">
              <a:avLst/>
            </a:prstGeom>
          </p:spPr>
        </p:pic>
        <p:sp>
          <p:nvSpPr>
            <p:cNvPr id="43" name="TextBox 42">
              <a:extLst>
                <a:ext uri="{FF2B5EF4-FFF2-40B4-BE49-F238E27FC236}">
                  <a16:creationId xmlns:a16="http://schemas.microsoft.com/office/drawing/2014/main" id="{D4E14638-1CD9-4BF9-AF0F-5498F85DC9B6}"/>
                </a:ext>
              </a:extLst>
            </p:cNvPr>
            <p:cNvSpPr txBox="1"/>
            <p:nvPr/>
          </p:nvSpPr>
          <p:spPr>
            <a:xfrm>
              <a:off x="6791327" y="6195077"/>
              <a:ext cx="5310960" cy="276999"/>
            </a:xfrm>
            <a:prstGeom prst="rect">
              <a:avLst/>
            </a:prstGeom>
            <a:noFill/>
          </p:spPr>
          <p:txBody>
            <a:bodyPr wrap="square" rtlCol="0">
              <a:spAutoFit/>
            </a:bodyPr>
            <a:lstStyle/>
            <a:p>
              <a:pPr algn="ctr"/>
              <a:r>
                <a:rPr lang="en-US" sz="1200" dirty="0">
                  <a:solidFill>
                    <a:srgbClr val="0070C0"/>
                  </a:solidFill>
                </a:rPr>
                <a:t>Source:  SDPi-P Actor Diagram</a:t>
              </a:r>
            </a:p>
          </p:txBody>
        </p:sp>
      </p:grpSp>
    </p:spTree>
    <p:extLst>
      <p:ext uri="{BB962C8B-B14F-4D97-AF65-F5344CB8AC3E}">
        <p14:creationId xmlns:p14="http://schemas.microsoft.com/office/powerpoint/2010/main" val="441402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E5DA8FE-DFB6-4496-8820-548A2009A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0456" y="1019176"/>
            <a:ext cx="6901543" cy="3619500"/>
          </a:xfrm>
          <a:prstGeom prst="rect">
            <a:avLst/>
          </a:prstGeom>
          <a:ln w="19050">
            <a:solidFill>
              <a:schemeClr val="accent1"/>
            </a:solidFill>
          </a:ln>
        </p:spPr>
      </p:pic>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8</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71474" y="1090697"/>
            <a:ext cx="5400675" cy="4770537"/>
          </a:xfrm>
          <a:prstGeom prst="rect">
            <a:avLst/>
          </a:prstGeom>
          <a:noFill/>
        </p:spPr>
        <p:txBody>
          <a:bodyPr wrap="square" rtlCol="0">
            <a:spAutoFit/>
          </a:bodyPr>
          <a:lstStyle/>
          <a:p>
            <a:r>
              <a:rPr lang="en-US" sz="2400" b="1" u="sng" dirty="0">
                <a:solidFill>
                  <a:srgbClr val="0070C0"/>
                </a:solidFill>
              </a:rPr>
              <a:t>Year 2 Milestones</a:t>
            </a:r>
          </a:p>
          <a:p>
            <a:pPr marL="514350" lvl="1" indent="-285750">
              <a:spcBef>
                <a:spcPts val="1200"/>
              </a:spcBef>
              <a:buFont typeface="Wingdings" panose="05000000000000000000" pitchFamily="2" charset="2"/>
              <a:buChar char="ü"/>
            </a:pPr>
            <a:r>
              <a:rPr lang="en-US" sz="2400" dirty="0">
                <a:solidFill>
                  <a:srgbClr val="0070C0"/>
                </a:solidFill>
              </a:rPr>
              <a:t>“SES MDI” identified as a foundational concept …</a:t>
            </a:r>
          </a:p>
          <a:p>
            <a:pPr marL="514350" lvl="1" indent="-285750">
              <a:spcBef>
                <a:spcPts val="1200"/>
              </a:spcBef>
              <a:buFont typeface="Wingdings" panose="05000000000000000000" pitchFamily="2" charset="2"/>
              <a:buChar char="ü"/>
            </a:pPr>
            <a:r>
              <a:rPr lang="en-US" sz="2400" dirty="0">
                <a:solidFill>
                  <a:srgbClr val="0070C0"/>
                </a:solidFill>
              </a:rPr>
              <a:t>Integration of MDI technical standards w/ SES Quality &amp; Regulatory process standards …</a:t>
            </a:r>
          </a:p>
          <a:p>
            <a:pPr marL="514350" lvl="1" indent="-285750">
              <a:spcBef>
                <a:spcPts val="1200"/>
              </a:spcBef>
              <a:buFont typeface="Wingdings" panose="05000000000000000000" pitchFamily="2" charset="2"/>
              <a:buChar char="ü"/>
            </a:pPr>
            <a:r>
              <a:rPr lang="en-US" sz="2400" dirty="0">
                <a:solidFill>
                  <a:srgbClr val="0070C0"/>
                </a:solidFill>
              </a:rPr>
              <a:t>Like real-world products do!</a:t>
            </a:r>
          </a:p>
          <a:p>
            <a:pPr marL="514350" lvl="1" indent="-285750">
              <a:spcBef>
                <a:spcPts val="1200"/>
              </a:spcBef>
              <a:buFont typeface="Wingdings" panose="05000000000000000000" pitchFamily="2" charset="2"/>
              <a:buChar char="ü"/>
            </a:pPr>
            <a:r>
              <a:rPr lang="en-US" sz="2400" dirty="0">
                <a:solidFill>
                  <a:srgbClr val="0070C0"/>
                </a:solidFill>
              </a:rPr>
              <a:t>EU “Notified Bodies” discussions advanced &amp; OR.NET position paper published &amp; initial IEEE 11073-10700 PKP standard draft out for review</a:t>
            </a:r>
          </a:p>
        </p:txBody>
      </p:sp>
      <p:sp>
        <p:nvSpPr>
          <p:cNvPr id="6" name="TextBox 5">
            <a:extLst>
              <a:ext uri="{FF2B5EF4-FFF2-40B4-BE49-F238E27FC236}">
                <a16:creationId xmlns:a16="http://schemas.microsoft.com/office/drawing/2014/main" id="{89BDBD00-A253-4A28-B585-74B781F26683}"/>
              </a:ext>
            </a:extLst>
          </p:cNvPr>
          <p:cNvSpPr txBox="1"/>
          <p:nvPr/>
        </p:nvSpPr>
        <p:spPr>
          <a:xfrm>
            <a:off x="847202" y="6071662"/>
            <a:ext cx="6991350" cy="369332"/>
          </a:xfrm>
          <a:prstGeom prst="rect">
            <a:avLst/>
          </a:prstGeom>
          <a:noFill/>
        </p:spPr>
        <p:txBody>
          <a:bodyPr wrap="square" rtlCol="0">
            <a:spAutoFit/>
          </a:bodyPr>
          <a:lstStyle/>
          <a:p>
            <a:r>
              <a:rPr lang="en-US" dirty="0"/>
              <a:t>See OR.NET downloads for papers @ </a:t>
            </a:r>
            <a:r>
              <a:rPr lang="en-US" dirty="0">
                <a:hlinkClick r:id="rId3"/>
              </a:rPr>
              <a:t>https://ornet.org/en/download/</a:t>
            </a:r>
            <a:r>
              <a:rPr lang="en-US" dirty="0"/>
              <a:t>  </a:t>
            </a:r>
          </a:p>
        </p:txBody>
      </p:sp>
    </p:spTree>
    <p:extLst>
      <p:ext uri="{BB962C8B-B14F-4D97-AF65-F5344CB8AC3E}">
        <p14:creationId xmlns:p14="http://schemas.microsoft.com/office/powerpoint/2010/main" val="156631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200" y="1090697"/>
            <a:ext cx="4933950" cy="5355312"/>
          </a:xfrm>
          <a:prstGeom prst="rect">
            <a:avLst/>
          </a:prstGeom>
          <a:noFill/>
        </p:spPr>
        <p:txBody>
          <a:bodyPr wrap="square" rtlCol="0">
            <a:spAutoFit/>
          </a:bodyPr>
          <a:lstStyle/>
          <a:p>
            <a:r>
              <a:rPr lang="en-US" sz="2400" b="1" u="sng" dirty="0">
                <a:solidFill>
                  <a:srgbClr val="0070C0"/>
                </a:solidFill>
              </a:rPr>
              <a:t>Year 2 Milestones</a:t>
            </a:r>
          </a:p>
          <a:p>
            <a:pPr marL="742950" lvl="1" indent="-285750">
              <a:spcBef>
                <a:spcPts val="1200"/>
              </a:spcBef>
              <a:buFont typeface="Wingdings" panose="05000000000000000000" pitchFamily="2" charset="2"/>
              <a:buChar char="ü"/>
            </a:pPr>
            <a:r>
              <a:rPr lang="en-US" sz="2400" dirty="0">
                <a:solidFill>
                  <a:srgbClr val="0070C0"/>
                </a:solidFill>
              </a:rPr>
              <a:t>New level of requirements management and Conformity Assessment (CA) </a:t>
            </a:r>
          </a:p>
          <a:p>
            <a:pPr marL="742950" lvl="1" indent="-285750">
              <a:spcBef>
                <a:spcPts val="1200"/>
              </a:spcBef>
              <a:buFont typeface="Wingdings" panose="05000000000000000000" pitchFamily="2" charset="2"/>
              <a:buChar char="ü"/>
            </a:pPr>
            <a:r>
              <a:rPr lang="en-US" sz="2400" dirty="0">
                <a:solidFill>
                  <a:srgbClr val="0070C0"/>
                </a:solidFill>
              </a:rPr>
              <a:t>Use of Gherkin &amp; ReqIF evaluated to achieve traceability from use case narratives &amp; scenarios to component product specification &amp; testing</a:t>
            </a:r>
          </a:p>
          <a:p>
            <a:pPr marL="742950" lvl="1" indent="-285750">
              <a:spcBef>
                <a:spcPts val="1200"/>
              </a:spcBef>
              <a:buFont typeface="Wingdings" panose="05000000000000000000" pitchFamily="2" charset="2"/>
              <a:buChar char="ü"/>
            </a:pPr>
            <a:r>
              <a:rPr lang="en-US" sz="2400" dirty="0">
                <a:solidFill>
                  <a:srgbClr val="0070C0"/>
                </a:solidFill>
              </a:rPr>
              <a:t>Goal:  CA test reports that can be directly used for regulatory submissions + certification of Plug-and-Trust products</a:t>
            </a:r>
          </a:p>
        </p:txBody>
      </p:sp>
      <p:pic>
        <p:nvPicPr>
          <p:cNvPr id="4" name="Picture 3" descr="Timeline&#10;&#10;Description automatically generated">
            <a:extLst>
              <a:ext uri="{FF2B5EF4-FFF2-40B4-BE49-F238E27FC236}">
                <a16:creationId xmlns:a16="http://schemas.microsoft.com/office/drawing/2014/main" id="{1DD32E1B-DAAA-43C9-AD3E-D0887B96F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053" y="1090697"/>
            <a:ext cx="6438222" cy="3205078"/>
          </a:xfrm>
          <a:prstGeom prst="rect">
            <a:avLst/>
          </a:prstGeom>
        </p:spPr>
      </p:pic>
    </p:spTree>
    <p:extLst>
      <p:ext uri="{BB962C8B-B14F-4D97-AF65-F5344CB8AC3E}">
        <p14:creationId xmlns:p14="http://schemas.microsoft.com/office/powerpoint/2010/main" val="12201345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xml><?xml version="1.0" encoding="utf-8"?>
<p:tagLst xmlns:a="http://schemas.openxmlformats.org/drawingml/2006/main" xmlns:r="http://schemas.openxmlformats.org/officeDocument/2006/relationships" xmlns:p="http://schemas.openxmlformats.org/presentationml/2006/main">
  <p:tag name="VCTCREATESHAPEHANDLED"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55085</TotalTime>
  <Words>4350</Words>
  <Application>Microsoft Office PowerPoint</Application>
  <PresentationFormat>Widescreen</PresentationFormat>
  <Paragraphs>531</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Roboto</vt:lpstr>
      <vt:lpstr>Wingdings</vt:lpstr>
      <vt:lpstr>Office Theme</vt:lpstr>
      <vt:lpstr>IHE-HL7 Gemini MDI SDPi+FHIR –  Hanging Gardens Guided Tour</vt:lpstr>
      <vt:lpstr>Gemini SES MDI using SDPi+FHIR</vt:lpstr>
      <vt:lpstr>Gemini SES MDI / SDPi+FHIR – Year 3 Update</vt:lpstr>
      <vt:lpstr>Prehistory:  ISO/IEEE 11073 SDC – 15 Year Journey</vt:lpstr>
      <vt:lpstr>SDC/SDPi+FHIR:  Year 1 (2019)  Visioneering</vt:lpstr>
      <vt:lpstr>SDC/SDPi+FHIR:  Year 2 (2020)  The Journey Begins</vt:lpstr>
      <vt:lpstr>SDC/SDPi+FHIR:  Year 2 (2020)  The Journey Begins</vt:lpstr>
      <vt:lpstr>SDC/SDPi+FHIR:  Year 2 (2020)  The Journey Begins</vt:lpstr>
      <vt:lpstr>SDC/SDPi+FHIR:  Year 2 (2020)  The Journey Begins</vt:lpstr>
      <vt:lpstr>SDC/SDPi+FHIR:  Year 2 (2020)  The Journey Begins</vt:lpstr>
      <vt:lpstr>SDC/SDPi+FHIR:  Year 3 (2021)  1st Summiting! </vt:lpstr>
      <vt:lpstr>SDC/SDPi+FHIR:  Year 3 (2021)  1st Summiting! </vt:lpstr>
      <vt:lpstr>Focus Topic:  Do all roads lead to … Devices on FHIR Destination?!</vt:lpstr>
      <vt:lpstr>Devices in FHIR – Multiple paths … Same Destination? </vt:lpstr>
      <vt:lpstr>Devices in FHIR – Multiple paths … Same Destination? </vt:lpstr>
      <vt:lpstr>Devices in FHIR – Multiple paths … Same Destination? </vt:lpstr>
      <vt:lpstr>Focus Topic:  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Focus Topic: Is a strategy emerging      for traceability        from Use Case Requirements    to Conformity Assessment? </vt:lpstr>
      <vt:lpstr>Use Cases to CA:  From vision to reality?</vt:lpstr>
      <vt:lpstr>Charting the course from narratives to interfaces</vt:lpstr>
      <vt:lpstr>Orientation Tour:  From Volume 1 to 2 to 3</vt:lpstr>
      <vt:lpstr>Requirements:  From Use Cases to CA Test Scripts</vt:lpstr>
      <vt:lpstr>Requirements:  From Use Cases to CA Test Scripts</vt:lpstr>
      <vt:lpstr>Layer Characterization:  Horizontal &amp; Vertical</vt:lpstr>
      <vt:lpstr>ReqIF sightings in the gardens …</vt:lpstr>
      <vt:lpstr>Requirements:  From Use Cases to CA Test Scripts</vt:lpstr>
      <vt:lpstr>Requirements:  From Use Cases to CA Test Scripts</vt:lpstr>
      <vt:lpstr>Yes … there’s more!</vt:lpstr>
      <vt:lpstr>OMG ReqIF:  Base Model</vt:lpstr>
      <vt:lpstr>ReqIF:  Requirement Hierarchies &amp; Relationships</vt:lpstr>
      <vt:lpstr>Hanging Gardens:  After SDPi 1.0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HL7-IHE Gemini SES MDI using SDC/SDPi+FHIR </dc:title>
  <dc:creator>Todd Cooper</dc:creator>
  <cp:keywords>IEEE 11073 SDC, HL7 FHIR, IHE SDPi Safe Effective Secure, Medical Device Interoperability</cp:keywords>
  <cp:lastModifiedBy>Todd Cooper</cp:lastModifiedBy>
  <cp:revision>593</cp:revision>
  <cp:lastPrinted>2020-07-06T13:59:03Z</cp:lastPrinted>
  <dcterms:created xsi:type="dcterms:W3CDTF">2020-04-13T18:21:36Z</dcterms:created>
  <dcterms:modified xsi:type="dcterms:W3CDTF">2021-02-18T17:37:38Z</dcterms:modified>
</cp:coreProperties>
</file>